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Nuni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92bd375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92bd375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92bd3757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92bd3757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92bd3757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92bd3757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92bd3757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92bd3757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92bd3757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92bd3757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92bd3757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92bd3757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92bd3757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92bd3757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92bd3757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92bd3757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92bd3757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92bd3757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92bd3757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92bd3757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763a735c8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763a735c8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a27b51d8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a27b51d8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a27b51d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a27b51d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a27b51d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a27b51d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a27b51d8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a27b51d8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a27b51d8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a27b51d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a27b51d8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a27b51d8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a27b51d8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a27b51d8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a27b51d8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a27b51d8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763a735c8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763a735c8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a27b51d8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a27b51d8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763a735c8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763a735c8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a27b51d8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a27b51d8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a27b51d8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a27b51d8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763a735c8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763a735c8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a27b51d8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a27b51d8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a27b51d8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a27b51d8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a27b51d8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a27b51d8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763a735c8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763a735c8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a27b51d8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a27b51d8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ca27b51d8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ca27b51d8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a27b51d87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ca27b51d8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763a735c8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763a735c8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763a735c8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763a735c8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763a735c8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763a735c8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763a735c8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763a735c8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763a735c8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763a735c8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92bd3757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92bd3757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763a735c8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763a735c8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92bd3757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92bd3757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gif"/><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0.png"/><Relationship Id="rId4" Type="http://schemas.openxmlformats.org/officeDocument/2006/relationships/image" Target="../media/image34.png"/><Relationship Id="rId5" Type="http://schemas.openxmlformats.org/officeDocument/2006/relationships/image" Target="../media/image3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0.png"/><Relationship Id="rId4" Type="http://schemas.openxmlformats.org/officeDocument/2006/relationships/image" Target="../media/image35.gif"/><Relationship Id="rId5"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4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38.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1.gif"/></Relationships>
</file>

<file path=ppt/slides/_rels/slide3.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2.png"/><Relationship Id="rId13" Type="http://schemas.openxmlformats.org/officeDocument/2006/relationships/image" Target="../media/image8.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3.png"/><Relationship Id="rId15" Type="http://schemas.openxmlformats.org/officeDocument/2006/relationships/image" Target="../media/image11.png"/><Relationship Id="rId14" Type="http://schemas.openxmlformats.org/officeDocument/2006/relationships/image" Target="../media/image13.png"/><Relationship Id="rId17" Type="http://schemas.openxmlformats.org/officeDocument/2006/relationships/image" Target="../media/image17.png"/><Relationship Id="rId16" Type="http://schemas.openxmlformats.org/officeDocument/2006/relationships/image" Target="../media/image10.png"/><Relationship Id="rId5" Type="http://schemas.openxmlformats.org/officeDocument/2006/relationships/image" Target="../media/image6.png"/><Relationship Id="rId19" Type="http://schemas.openxmlformats.org/officeDocument/2006/relationships/image" Target="../media/image15.gif"/><Relationship Id="rId6" Type="http://schemas.openxmlformats.org/officeDocument/2006/relationships/image" Target="../media/image14.png"/><Relationship Id="rId18" Type="http://schemas.openxmlformats.org/officeDocument/2006/relationships/image" Target="../media/image4.png"/><Relationship Id="rId7" Type="http://schemas.openxmlformats.org/officeDocument/2006/relationships/image" Target="../media/image29.pn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54.png"/><Relationship Id="rId5" Type="http://schemas.openxmlformats.org/officeDocument/2006/relationships/image" Target="../media/image5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63.gif"/><Relationship Id="rId5"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5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870775"/>
            <a:ext cx="4014000" cy="92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5500">
                <a:solidFill>
                  <a:srgbClr val="FFFFFF"/>
                </a:solidFill>
                <a:latin typeface="Nunito"/>
                <a:ea typeface="Nunito"/>
                <a:cs typeface="Nunito"/>
                <a:sym typeface="Nunito"/>
              </a:rPr>
              <a:t>Angular</a:t>
            </a:r>
            <a:endParaRPr b="1" sz="5500">
              <a:solidFill>
                <a:srgbClr val="FFFFFF"/>
              </a:solidFill>
              <a:latin typeface="Nunito"/>
              <a:ea typeface="Nunito"/>
              <a:cs typeface="Nunito"/>
              <a:sym typeface="Nunito"/>
            </a:endParaRPr>
          </a:p>
        </p:txBody>
      </p:sp>
      <p:sp>
        <p:nvSpPr>
          <p:cNvPr id="55" name="Google Shape;55;p13"/>
          <p:cNvSpPr txBox="1"/>
          <p:nvPr>
            <p:ph idx="1" type="subTitle"/>
          </p:nvPr>
        </p:nvSpPr>
        <p:spPr>
          <a:xfrm>
            <a:off x="311700" y="28394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2500">
                <a:solidFill>
                  <a:srgbClr val="FFFFFF"/>
                </a:solidFill>
                <a:latin typeface="Nunito"/>
                <a:ea typeface="Nunito"/>
                <a:cs typeface="Nunito"/>
                <a:sym typeface="Nunito"/>
              </a:rPr>
              <a:t>Knowing the basics of framework</a:t>
            </a:r>
            <a:endParaRPr sz="2500">
              <a:solidFill>
                <a:srgbClr val="FFFFFF"/>
              </a:solidFill>
              <a:latin typeface="Nunito"/>
              <a:ea typeface="Nunito"/>
              <a:cs typeface="Nunito"/>
              <a:sym typeface="Nunito"/>
            </a:endParaRPr>
          </a:p>
        </p:txBody>
      </p:sp>
      <p:pic>
        <p:nvPicPr>
          <p:cNvPr id="56" name="Google Shape;56;p13"/>
          <p:cNvPicPr preferRelativeResize="0"/>
          <p:nvPr/>
        </p:nvPicPr>
        <p:blipFill>
          <a:blip r:embed="rId3">
            <a:alphaModFix/>
          </a:blip>
          <a:stretch>
            <a:fillRect/>
          </a:stretch>
        </p:blipFill>
        <p:spPr>
          <a:xfrm rot="10">
            <a:off x="7609290" y="3594267"/>
            <a:ext cx="1534719" cy="15492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p:nvPr/>
        </p:nvSpPr>
        <p:spPr>
          <a:xfrm>
            <a:off x="179125" y="1170125"/>
            <a:ext cx="8577900" cy="6618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Data binding</a:t>
            </a:r>
            <a:endParaRPr b="1" sz="2500">
              <a:solidFill>
                <a:schemeClr val="lt1"/>
              </a:solidFill>
              <a:latin typeface="Nunito"/>
              <a:ea typeface="Nunito"/>
              <a:cs typeface="Nunito"/>
              <a:sym typeface="Nunito"/>
            </a:endParaRPr>
          </a:p>
        </p:txBody>
      </p:sp>
      <p:sp>
        <p:nvSpPr>
          <p:cNvPr id="155" name="Google Shape;155;p22"/>
          <p:cNvSpPr txBox="1"/>
          <p:nvPr>
            <p:ph idx="1" type="body"/>
          </p:nvPr>
        </p:nvSpPr>
        <p:spPr>
          <a:xfrm>
            <a:off x="235500" y="1152475"/>
            <a:ext cx="8452500" cy="661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We can use any property defined in .component.ts file in our templates, there we have differents kinds of data bindings</a:t>
            </a:r>
            <a:endParaRPr sz="1600">
              <a:solidFill>
                <a:schemeClr val="lt1"/>
              </a:solidFill>
              <a:latin typeface="Nunito"/>
              <a:ea typeface="Nunito"/>
              <a:cs typeface="Nunito"/>
              <a:sym typeface="Nunito"/>
            </a:endParaRPr>
          </a:p>
        </p:txBody>
      </p:sp>
      <p:sp>
        <p:nvSpPr>
          <p:cNvPr id="156" name="Google Shape;156;p22"/>
          <p:cNvSpPr/>
          <p:nvPr/>
        </p:nvSpPr>
        <p:spPr>
          <a:xfrm>
            <a:off x="248700" y="2309975"/>
            <a:ext cx="8426100" cy="17178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txBox="1"/>
          <p:nvPr>
            <p:ph idx="1" type="body"/>
          </p:nvPr>
        </p:nvSpPr>
        <p:spPr>
          <a:xfrm>
            <a:off x="324900" y="2345275"/>
            <a:ext cx="8211900" cy="1618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String interpolation: is used to show the value of string in our template.</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Attribute binding: we can bind properties for html attributes (ex: width, height…).</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Event binding: for attach a component method to some event.</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Two way data binding: when we can change the value of property with .component.ts or by template (ex: input, checkbox…).</a:t>
            </a:r>
            <a:endParaRPr sz="1600">
              <a:solidFill>
                <a:schemeClr val="lt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p:nvPr/>
        </p:nvSpPr>
        <p:spPr>
          <a:xfrm>
            <a:off x="179125" y="1170125"/>
            <a:ext cx="8577900" cy="6618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string interpolation</a:t>
            </a:r>
            <a:endParaRPr b="1" sz="2500">
              <a:solidFill>
                <a:schemeClr val="lt1"/>
              </a:solidFill>
              <a:latin typeface="Nunito"/>
              <a:ea typeface="Nunito"/>
              <a:cs typeface="Nunito"/>
              <a:sym typeface="Nunito"/>
            </a:endParaRPr>
          </a:p>
        </p:txBody>
      </p:sp>
      <p:sp>
        <p:nvSpPr>
          <p:cNvPr id="164" name="Google Shape;164;p23"/>
          <p:cNvSpPr txBox="1"/>
          <p:nvPr>
            <p:ph idx="1" type="body"/>
          </p:nvPr>
        </p:nvSpPr>
        <p:spPr>
          <a:xfrm>
            <a:off x="235500" y="1152475"/>
            <a:ext cx="8452500" cy="661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How we saw before, we can bind the value of each property that can be parsed as a string to the template, this can be done through {{string}} syntax.</a:t>
            </a:r>
            <a:endParaRPr sz="1600">
              <a:solidFill>
                <a:schemeClr val="lt1"/>
              </a:solidFill>
              <a:latin typeface="Nunito"/>
              <a:ea typeface="Nunito"/>
              <a:cs typeface="Nunito"/>
              <a:sym typeface="Nunito"/>
            </a:endParaRPr>
          </a:p>
        </p:txBody>
      </p:sp>
      <p:pic>
        <p:nvPicPr>
          <p:cNvPr id="165" name="Google Shape;165;p23"/>
          <p:cNvPicPr preferRelativeResize="0"/>
          <p:nvPr/>
        </p:nvPicPr>
        <p:blipFill>
          <a:blip r:embed="rId3">
            <a:alphaModFix/>
          </a:blip>
          <a:stretch>
            <a:fillRect/>
          </a:stretch>
        </p:blipFill>
        <p:spPr>
          <a:xfrm>
            <a:off x="235500" y="1922475"/>
            <a:ext cx="3718738" cy="3006775"/>
          </a:xfrm>
          <a:prstGeom prst="rect">
            <a:avLst/>
          </a:prstGeom>
          <a:noFill/>
          <a:ln>
            <a:noFill/>
          </a:ln>
        </p:spPr>
      </p:pic>
      <p:pic>
        <p:nvPicPr>
          <p:cNvPr id="166" name="Google Shape;166;p23"/>
          <p:cNvPicPr preferRelativeResize="0"/>
          <p:nvPr/>
        </p:nvPicPr>
        <p:blipFill>
          <a:blip r:embed="rId4">
            <a:alphaModFix/>
          </a:blip>
          <a:stretch>
            <a:fillRect/>
          </a:stretch>
        </p:blipFill>
        <p:spPr>
          <a:xfrm>
            <a:off x="4641363" y="1922475"/>
            <a:ext cx="4010025" cy="224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p:nvPr/>
        </p:nvSpPr>
        <p:spPr>
          <a:xfrm>
            <a:off x="179125" y="1170125"/>
            <a:ext cx="8577900" cy="6618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Attribute data binding</a:t>
            </a:r>
            <a:endParaRPr b="1" sz="2500">
              <a:solidFill>
                <a:schemeClr val="lt1"/>
              </a:solidFill>
              <a:latin typeface="Nunito"/>
              <a:ea typeface="Nunito"/>
              <a:cs typeface="Nunito"/>
              <a:sym typeface="Nunito"/>
            </a:endParaRPr>
          </a:p>
        </p:txBody>
      </p:sp>
      <p:sp>
        <p:nvSpPr>
          <p:cNvPr id="173" name="Google Shape;173;p24"/>
          <p:cNvSpPr txBox="1"/>
          <p:nvPr>
            <p:ph idx="1" type="body"/>
          </p:nvPr>
        </p:nvSpPr>
        <p:spPr>
          <a:xfrm>
            <a:off x="235500" y="1152475"/>
            <a:ext cx="8452500" cy="661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Sometimes we need to bind the value of properties to some attributes (for example src, href, id…), for do this we use the [attributeName]=”property”</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p:txBody>
      </p:sp>
      <p:pic>
        <p:nvPicPr>
          <p:cNvPr id="174" name="Google Shape;174;p24"/>
          <p:cNvPicPr preferRelativeResize="0"/>
          <p:nvPr/>
        </p:nvPicPr>
        <p:blipFill>
          <a:blip r:embed="rId3">
            <a:alphaModFix/>
          </a:blip>
          <a:stretch>
            <a:fillRect/>
          </a:stretch>
        </p:blipFill>
        <p:spPr>
          <a:xfrm>
            <a:off x="179125" y="2208400"/>
            <a:ext cx="4336564" cy="2049146"/>
          </a:xfrm>
          <a:prstGeom prst="rect">
            <a:avLst/>
          </a:prstGeom>
          <a:noFill/>
          <a:ln>
            <a:noFill/>
          </a:ln>
        </p:spPr>
      </p:pic>
      <p:pic>
        <p:nvPicPr>
          <p:cNvPr id="175" name="Google Shape;175;p24"/>
          <p:cNvPicPr preferRelativeResize="0"/>
          <p:nvPr/>
        </p:nvPicPr>
        <p:blipFill>
          <a:blip r:embed="rId4">
            <a:alphaModFix/>
          </a:blip>
          <a:stretch>
            <a:fillRect/>
          </a:stretch>
        </p:blipFill>
        <p:spPr>
          <a:xfrm>
            <a:off x="4698639" y="2244050"/>
            <a:ext cx="4323511" cy="17867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p:nvPr/>
        </p:nvSpPr>
        <p:spPr>
          <a:xfrm>
            <a:off x="179125" y="1170125"/>
            <a:ext cx="8653200" cy="1090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Event binding</a:t>
            </a:r>
            <a:endParaRPr b="1" sz="2500">
              <a:solidFill>
                <a:schemeClr val="lt1"/>
              </a:solidFill>
              <a:latin typeface="Nunito"/>
              <a:ea typeface="Nunito"/>
              <a:cs typeface="Nunito"/>
              <a:sym typeface="Nunito"/>
            </a:endParaRPr>
          </a:p>
        </p:txBody>
      </p:sp>
      <p:sp>
        <p:nvSpPr>
          <p:cNvPr id="182" name="Google Shape;182;p25"/>
          <p:cNvSpPr txBox="1"/>
          <p:nvPr>
            <p:ph idx="1" type="body"/>
          </p:nvPr>
        </p:nvSpPr>
        <p:spPr>
          <a:xfrm>
            <a:off x="216775" y="1170125"/>
            <a:ext cx="8577900" cy="963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We can bind a method to an event that will emit some html element or component using the (eventName)=”methodName()” syntax, we can set the param $event to receive the event in our method, (change).</a:t>
            </a:r>
            <a:endParaRPr sz="1600">
              <a:solidFill>
                <a:schemeClr val="lt1"/>
              </a:solidFill>
              <a:latin typeface="Nunito"/>
              <a:ea typeface="Nunito"/>
              <a:cs typeface="Nunito"/>
              <a:sym typeface="Nunito"/>
            </a:endParaRPr>
          </a:p>
        </p:txBody>
      </p:sp>
      <p:pic>
        <p:nvPicPr>
          <p:cNvPr id="183" name="Google Shape;183;p25"/>
          <p:cNvPicPr preferRelativeResize="0"/>
          <p:nvPr/>
        </p:nvPicPr>
        <p:blipFill>
          <a:blip r:embed="rId3">
            <a:alphaModFix/>
          </a:blip>
          <a:stretch>
            <a:fillRect/>
          </a:stretch>
        </p:blipFill>
        <p:spPr>
          <a:xfrm>
            <a:off x="4603739" y="2458575"/>
            <a:ext cx="4190935" cy="2203179"/>
          </a:xfrm>
          <a:prstGeom prst="rect">
            <a:avLst/>
          </a:prstGeom>
          <a:noFill/>
          <a:ln>
            <a:noFill/>
          </a:ln>
        </p:spPr>
      </p:pic>
      <p:pic>
        <p:nvPicPr>
          <p:cNvPr id="184" name="Google Shape;184;p25"/>
          <p:cNvPicPr preferRelativeResize="0"/>
          <p:nvPr/>
        </p:nvPicPr>
        <p:blipFill>
          <a:blip r:embed="rId4">
            <a:alphaModFix/>
          </a:blip>
          <a:stretch>
            <a:fillRect/>
          </a:stretch>
        </p:blipFill>
        <p:spPr>
          <a:xfrm>
            <a:off x="311700" y="2412725"/>
            <a:ext cx="3181278" cy="2578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p:nvPr/>
        </p:nvSpPr>
        <p:spPr>
          <a:xfrm>
            <a:off x="179125" y="1170125"/>
            <a:ext cx="8653200" cy="9636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Two way data binding - NgModel</a:t>
            </a:r>
            <a:endParaRPr b="1" sz="2500">
              <a:solidFill>
                <a:schemeClr val="lt1"/>
              </a:solidFill>
              <a:latin typeface="Nunito"/>
              <a:ea typeface="Nunito"/>
              <a:cs typeface="Nunito"/>
              <a:sym typeface="Nunito"/>
            </a:endParaRPr>
          </a:p>
        </p:txBody>
      </p:sp>
      <p:sp>
        <p:nvSpPr>
          <p:cNvPr id="191" name="Google Shape;191;p26"/>
          <p:cNvSpPr txBox="1"/>
          <p:nvPr>
            <p:ph idx="1" type="body"/>
          </p:nvPr>
        </p:nvSpPr>
        <p:spPr>
          <a:xfrm>
            <a:off x="216775" y="1170125"/>
            <a:ext cx="8577900" cy="963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In components sometimes we need to set a property to an element that will be modified by component.ts or by user interactions, in this case we need to use the two way data binding, we use the banana in a box syntax [(attribute)]=”property”.</a:t>
            </a:r>
            <a:endParaRPr sz="1600">
              <a:solidFill>
                <a:schemeClr val="lt1"/>
              </a:solidFill>
              <a:latin typeface="Nunito"/>
              <a:ea typeface="Nunito"/>
              <a:cs typeface="Nunito"/>
              <a:sym typeface="Nunito"/>
            </a:endParaRPr>
          </a:p>
        </p:txBody>
      </p:sp>
      <p:sp>
        <p:nvSpPr>
          <p:cNvPr id="192" name="Google Shape;192;p26"/>
          <p:cNvSpPr/>
          <p:nvPr/>
        </p:nvSpPr>
        <p:spPr>
          <a:xfrm>
            <a:off x="216775" y="2183175"/>
            <a:ext cx="8653200" cy="7557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txBox="1"/>
          <p:nvPr>
            <p:ph idx="1" type="body"/>
          </p:nvPr>
        </p:nvSpPr>
        <p:spPr>
          <a:xfrm>
            <a:off x="216775" y="2204700"/>
            <a:ext cx="8452800" cy="73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The most common use of two way binding is with ngModel, for use this feature, we need to import the FormsModule in our module.</a:t>
            </a:r>
            <a:endParaRPr sz="1600">
              <a:solidFill>
                <a:schemeClr val="lt1"/>
              </a:solidFill>
              <a:latin typeface="Nunito"/>
              <a:ea typeface="Nunito"/>
              <a:cs typeface="Nunito"/>
              <a:sym typeface="Nunito"/>
            </a:endParaRPr>
          </a:p>
        </p:txBody>
      </p:sp>
      <p:pic>
        <p:nvPicPr>
          <p:cNvPr id="194" name="Google Shape;194;p26"/>
          <p:cNvPicPr preferRelativeResize="0"/>
          <p:nvPr/>
        </p:nvPicPr>
        <p:blipFill>
          <a:blip r:embed="rId3">
            <a:alphaModFix/>
          </a:blip>
          <a:stretch>
            <a:fillRect/>
          </a:stretch>
        </p:blipFill>
        <p:spPr>
          <a:xfrm>
            <a:off x="3172300" y="3035275"/>
            <a:ext cx="2600047" cy="189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Two way data binding - Use NgModel</a:t>
            </a:r>
            <a:endParaRPr b="1" sz="2500">
              <a:solidFill>
                <a:schemeClr val="lt1"/>
              </a:solidFill>
              <a:latin typeface="Nunito"/>
              <a:ea typeface="Nunito"/>
              <a:cs typeface="Nunito"/>
              <a:sym typeface="Nunito"/>
            </a:endParaRPr>
          </a:p>
        </p:txBody>
      </p:sp>
      <p:pic>
        <p:nvPicPr>
          <p:cNvPr id="200" name="Google Shape;200;p27"/>
          <p:cNvPicPr preferRelativeResize="0"/>
          <p:nvPr/>
        </p:nvPicPr>
        <p:blipFill>
          <a:blip r:embed="rId3">
            <a:alphaModFix/>
          </a:blip>
          <a:stretch>
            <a:fillRect/>
          </a:stretch>
        </p:blipFill>
        <p:spPr>
          <a:xfrm>
            <a:off x="1301300" y="1017725"/>
            <a:ext cx="6173525" cy="2391550"/>
          </a:xfrm>
          <a:prstGeom prst="rect">
            <a:avLst/>
          </a:prstGeom>
          <a:noFill/>
          <a:ln>
            <a:noFill/>
          </a:ln>
        </p:spPr>
      </p:pic>
      <p:pic>
        <p:nvPicPr>
          <p:cNvPr id="201" name="Google Shape;201;p27"/>
          <p:cNvPicPr preferRelativeResize="0"/>
          <p:nvPr/>
        </p:nvPicPr>
        <p:blipFill>
          <a:blip r:embed="rId4">
            <a:alphaModFix/>
          </a:blip>
          <a:stretch>
            <a:fillRect/>
          </a:stretch>
        </p:blipFill>
        <p:spPr>
          <a:xfrm>
            <a:off x="1311488" y="3561675"/>
            <a:ext cx="6153150" cy="895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How to create a component</a:t>
            </a:r>
            <a:endParaRPr b="1" sz="2500">
              <a:solidFill>
                <a:schemeClr val="lt1"/>
              </a:solidFill>
              <a:latin typeface="Nunito"/>
              <a:ea typeface="Nunito"/>
              <a:cs typeface="Nunito"/>
              <a:sym typeface="Nunito"/>
            </a:endParaRPr>
          </a:p>
        </p:txBody>
      </p:sp>
      <p:sp>
        <p:nvSpPr>
          <p:cNvPr id="207" name="Google Shape;207;p28"/>
          <p:cNvSpPr/>
          <p:nvPr/>
        </p:nvSpPr>
        <p:spPr>
          <a:xfrm>
            <a:off x="179125" y="1170125"/>
            <a:ext cx="8598900" cy="10365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txBox="1"/>
          <p:nvPr>
            <p:ph idx="1" type="body"/>
          </p:nvPr>
        </p:nvSpPr>
        <p:spPr>
          <a:xfrm>
            <a:off x="235500" y="1152475"/>
            <a:ext cx="8489700" cy="103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The easier way to create a component is using the cli, how we see before cli, provide us a command to create angular application, but it’s not all, cli can create a components running the command: </a:t>
            </a:r>
            <a:r>
              <a:rPr b="1" lang="es" sz="1600">
                <a:solidFill>
                  <a:schemeClr val="lt1"/>
                </a:solidFill>
                <a:latin typeface="Nunito"/>
                <a:ea typeface="Nunito"/>
                <a:cs typeface="Nunito"/>
                <a:sym typeface="Nunito"/>
              </a:rPr>
              <a:t>ng generate component my-component</a:t>
            </a:r>
            <a:endParaRPr b="1" sz="1600">
              <a:solidFill>
                <a:schemeClr val="lt1"/>
              </a:solidFill>
              <a:latin typeface="Nunito"/>
              <a:ea typeface="Nunito"/>
              <a:cs typeface="Nunito"/>
              <a:sym typeface="Nunito"/>
            </a:endParaRPr>
          </a:p>
        </p:txBody>
      </p:sp>
      <p:sp>
        <p:nvSpPr>
          <p:cNvPr id="209" name="Google Shape;209;p28"/>
          <p:cNvSpPr/>
          <p:nvPr/>
        </p:nvSpPr>
        <p:spPr>
          <a:xfrm>
            <a:off x="311700" y="2366850"/>
            <a:ext cx="4968600" cy="16338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txBox="1"/>
          <p:nvPr>
            <p:ph idx="1" type="body"/>
          </p:nvPr>
        </p:nvSpPr>
        <p:spPr>
          <a:xfrm>
            <a:off x="373800" y="2444700"/>
            <a:ext cx="4906500" cy="14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600">
                <a:solidFill>
                  <a:schemeClr val="lt1"/>
                </a:solidFill>
                <a:latin typeface="Nunito"/>
                <a:ea typeface="Nunito"/>
                <a:cs typeface="Nunito"/>
                <a:sym typeface="Nunito"/>
              </a:rPr>
              <a:t>This command generate for us, the boilerplate of our new component, with the .ts, .css, .spec.ts and .html file related to our new component.</a:t>
            </a:r>
            <a:endParaRPr sz="1600">
              <a:solidFill>
                <a:schemeClr val="lt1"/>
              </a:solidFill>
              <a:latin typeface="Nunito"/>
              <a:ea typeface="Nunito"/>
              <a:cs typeface="Nunito"/>
              <a:sym typeface="Nunito"/>
            </a:endParaRPr>
          </a:p>
          <a:p>
            <a:pPr indent="0" lvl="0" marL="0" rtl="0" algn="l">
              <a:spcBef>
                <a:spcPts val="1200"/>
              </a:spcBef>
              <a:spcAft>
                <a:spcPts val="1200"/>
              </a:spcAft>
              <a:buNone/>
            </a:pPr>
            <a:r>
              <a:rPr lang="es" sz="1600">
                <a:solidFill>
                  <a:schemeClr val="lt1"/>
                </a:solidFill>
                <a:latin typeface="Nunito"/>
                <a:ea typeface="Nunito"/>
                <a:cs typeface="Nunito"/>
                <a:sym typeface="Nunito"/>
              </a:rPr>
              <a:t>This component is declared in app.module.ts.</a:t>
            </a:r>
            <a:endParaRPr sz="1600">
              <a:solidFill>
                <a:schemeClr val="lt1"/>
              </a:solidFill>
              <a:latin typeface="Nunito"/>
              <a:ea typeface="Nunito"/>
              <a:cs typeface="Nunito"/>
              <a:sym typeface="Nunito"/>
            </a:endParaRPr>
          </a:p>
        </p:txBody>
      </p:sp>
      <p:pic>
        <p:nvPicPr>
          <p:cNvPr id="211" name="Google Shape;211;p28"/>
          <p:cNvPicPr preferRelativeResize="0"/>
          <p:nvPr/>
        </p:nvPicPr>
        <p:blipFill>
          <a:blip r:embed="rId3">
            <a:alphaModFix/>
          </a:blip>
          <a:stretch>
            <a:fillRect/>
          </a:stretch>
        </p:blipFill>
        <p:spPr>
          <a:xfrm>
            <a:off x="5631275" y="2359025"/>
            <a:ext cx="3057525" cy="249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How to use</a:t>
            </a:r>
            <a:endParaRPr b="1" sz="2500">
              <a:solidFill>
                <a:schemeClr val="lt1"/>
              </a:solidFill>
              <a:latin typeface="Nunito"/>
              <a:ea typeface="Nunito"/>
              <a:cs typeface="Nunito"/>
              <a:sym typeface="Nunito"/>
            </a:endParaRPr>
          </a:p>
        </p:txBody>
      </p:sp>
      <p:sp>
        <p:nvSpPr>
          <p:cNvPr id="217" name="Google Shape;217;p29"/>
          <p:cNvSpPr/>
          <p:nvPr/>
        </p:nvSpPr>
        <p:spPr>
          <a:xfrm>
            <a:off x="179125" y="1163909"/>
            <a:ext cx="8520600" cy="6714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txBox="1"/>
          <p:nvPr>
            <p:ph idx="1" type="body"/>
          </p:nvPr>
        </p:nvSpPr>
        <p:spPr>
          <a:xfrm>
            <a:off x="234987" y="1152475"/>
            <a:ext cx="8412300" cy="67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For use a component inside </a:t>
            </a:r>
            <a:r>
              <a:rPr lang="es" sz="1600">
                <a:solidFill>
                  <a:schemeClr val="lt1"/>
                </a:solidFill>
                <a:latin typeface="Nunito"/>
                <a:ea typeface="Nunito"/>
                <a:cs typeface="Nunito"/>
                <a:sym typeface="Nunito"/>
              </a:rPr>
              <a:t>another</a:t>
            </a:r>
            <a:r>
              <a:rPr lang="es" sz="1600">
                <a:solidFill>
                  <a:schemeClr val="lt1"/>
                </a:solidFill>
                <a:latin typeface="Nunito"/>
                <a:ea typeface="Nunito"/>
                <a:cs typeface="Nunito"/>
                <a:sym typeface="Nunito"/>
              </a:rPr>
              <a:t>, we need to use the component selector as html directive.</a:t>
            </a:r>
            <a:endParaRPr b="1" sz="1600">
              <a:solidFill>
                <a:schemeClr val="lt1"/>
              </a:solidFill>
              <a:latin typeface="Nunito"/>
              <a:ea typeface="Nunito"/>
              <a:cs typeface="Nunito"/>
              <a:sym typeface="Nunito"/>
            </a:endParaRPr>
          </a:p>
        </p:txBody>
      </p:sp>
      <p:pic>
        <p:nvPicPr>
          <p:cNvPr id="219" name="Google Shape;219;p29"/>
          <p:cNvPicPr preferRelativeResize="0"/>
          <p:nvPr/>
        </p:nvPicPr>
        <p:blipFill>
          <a:blip r:embed="rId3">
            <a:alphaModFix/>
          </a:blip>
          <a:stretch>
            <a:fillRect/>
          </a:stretch>
        </p:blipFill>
        <p:spPr>
          <a:xfrm>
            <a:off x="4108675" y="3305459"/>
            <a:ext cx="4591050" cy="1676400"/>
          </a:xfrm>
          <a:prstGeom prst="rect">
            <a:avLst/>
          </a:prstGeom>
          <a:noFill/>
          <a:ln>
            <a:noFill/>
          </a:ln>
        </p:spPr>
      </p:pic>
      <p:pic>
        <p:nvPicPr>
          <p:cNvPr id="220" name="Google Shape;220;p29"/>
          <p:cNvPicPr preferRelativeResize="0"/>
          <p:nvPr/>
        </p:nvPicPr>
        <p:blipFill>
          <a:blip r:embed="rId4">
            <a:alphaModFix/>
          </a:blip>
          <a:stretch>
            <a:fillRect/>
          </a:stretch>
        </p:blipFill>
        <p:spPr>
          <a:xfrm>
            <a:off x="234975" y="1981484"/>
            <a:ext cx="3124200" cy="3000375"/>
          </a:xfrm>
          <a:prstGeom prst="rect">
            <a:avLst/>
          </a:prstGeom>
          <a:noFill/>
          <a:ln>
            <a:noFill/>
          </a:ln>
        </p:spPr>
      </p:pic>
      <p:pic>
        <p:nvPicPr>
          <p:cNvPr id="221" name="Google Shape;221;p29"/>
          <p:cNvPicPr preferRelativeResize="0"/>
          <p:nvPr/>
        </p:nvPicPr>
        <p:blipFill>
          <a:blip r:embed="rId5">
            <a:alphaModFix/>
          </a:blip>
          <a:stretch>
            <a:fillRect/>
          </a:stretch>
        </p:blipFill>
        <p:spPr>
          <a:xfrm>
            <a:off x="4108675" y="2017147"/>
            <a:ext cx="2846895" cy="116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Communication between them</a:t>
            </a:r>
            <a:endParaRPr b="1" sz="2500">
              <a:solidFill>
                <a:schemeClr val="lt1"/>
              </a:solidFill>
              <a:latin typeface="Nunito"/>
              <a:ea typeface="Nunito"/>
              <a:cs typeface="Nunito"/>
              <a:sym typeface="Nunito"/>
            </a:endParaRPr>
          </a:p>
        </p:txBody>
      </p:sp>
      <p:sp>
        <p:nvSpPr>
          <p:cNvPr id="227" name="Google Shape;227;p30"/>
          <p:cNvSpPr/>
          <p:nvPr/>
        </p:nvSpPr>
        <p:spPr>
          <a:xfrm>
            <a:off x="179125" y="1170125"/>
            <a:ext cx="8653200" cy="9636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txBox="1"/>
          <p:nvPr>
            <p:ph idx="1" type="body"/>
          </p:nvPr>
        </p:nvSpPr>
        <p:spPr>
          <a:xfrm>
            <a:off x="216775" y="1170125"/>
            <a:ext cx="8577900" cy="963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Our application will be composed with a bunch of components and they need to communicate with their parent or children to passing some info or reacting to events, to do this, angular provide us the decorators @Input to pass data to children and @Output to listen event.</a:t>
            </a:r>
            <a:endParaRPr sz="1600">
              <a:solidFill>
                <a:schemeClr val="lt1"/>
              </a:solidFill>
              <a:latin typeface="Nunito"/>
              <a:ea typeface="Nunito"/>
              <a:cs typeface="Nunito"/>
              <a:sym typeface="Nunito"/>
            </a:endParaRPr>
          </a:p>
        </p:txBody>
      </p:sp>
      <p:pic>
        <p:nvPicPr>
          <p:cNvPr id="229" name="Google Shape;229;p30"/>
          <p:cNvPicPr preferRelativeResize="0"/>
          <p:nvPr/>
        </p:nvPicPr>
        <p:blipFill>
          <a:blip r:embed="rId3">
            <a:alphaModFix/>
          </a:blip>
          <a:stretch>
            <a:fillRect/>
          </a:stretch>
        </p:blipFill>
        <p:spPr>
          <a:xfrm>
            <a:off x="576600" y="2286125"/>
            <a:ext cx="4204304" cy="2704975"/>
          </a:xfrm>
          <a:prstGeom prst="rect">
            <a:avLst/>
          </a:prstGeom>
          <a:noFill/>
          <a:ln>
            <a:noFill/>
          </a:ln>
        </p:spPr>
      </p:pic>
      <p:pic>
        <p:nvPicPr>
          <p:cNvPr id="230" name="Google Shape;230;p30"/>
          <p:cNvPicPr preferRelativeResize="0"/>
          <p:nvPr/>
        </p:nvPicPr>
        <p:blipFill>
          <a:blip r:embed="rId4">
            <a:alphaModFix/>
          </a:blip>
          <a:stretch>
            <a:fillRect/>
          </a:stretch>
        </p:blipFill>
        <p:spPr>
          <a:xfrm>
            <a:off x="5260529" y="2262550"/>
            <a:ext cx="2886075" cy="2057400"/>
          </a:xfrm>
          <a:prstGeom prst="rect">
            <a:avLst/>
          </a:prstGeom>
          <a:noFill/>
          <a:ln>
            <a:noFill/>
          </a:ln>
        </p:spPr>
      </p:pic>
      <p:pic>
        <p:nvPicPr>
          <p:cNvPr id="231" name="Google Shape;231;p30"/>
          <p:cNvPicPr preferRelativeResize="0"/>
          <p:nvPr/>
        </p:nvPicPr>
        <p:blipFill>
          <a:blip r:embed="rId5">
            <a:alphaModFix/>
          </a:blip>
          <a:stretch>
            <a:fillRect/>
          </a:stretch>
        </p:blipFill>
        <p:spPr>
          <a:xfrm>
            <a:off x="5260529" y="4472350"/>
            <a:ext cx="2271979" cy="495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Custom two way data binding</a:t>
            </a:r>
            <a:endParaRPr b="1" sz="2500">
              <a:solidFill>
                <a:schemeClr val="lt1"/>
              </a:solidFill>
              <a:latin typeface="Nunito"/>
              <a:ea typeface="Nunito"/>
              <a:cs typeface="Nunito"/>
              <a:sym typeface="Nunito"/>
            </a:endParaRPr>
          </a:p>
        </p:txBody>
      </p:sp>
      <p:sp>
        <p:nvSpPr>
          <p:cNvPr id="237" name="Google Shape;237;p31"/>
          <p:cNvSpPr/>
          <p:nvPr/>
        </p:nvSpPr>
        <p:spPr>
          <a:xfrm>
            <a:off x="179125" y="1170125"/>
            <a:ext cx="8653200" cy="7125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txBox="1"/>
          <p:nvPr>
            <p:ph idx="1" type="body"/>
          </p:nvPr>
        </p:nvSpPr>
        <p:spPr>
          <a:xfrm>
            <a:off x="216775" y="1170125"/>
            <a:ext cx="8577900" cy="71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If we define an @Output in component with the same name of an @Input + “Change”, we can use this attribute as two way data binding</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p:txBody>
      </p:sp>
      <p:pic>
        <p:nvPicPr>
          <p:cNvPr id="239" name="Google Shape;239;p31"/>
          <p:cNvPicPr preferRelativeResize="0"/>
          <p:nvPr/>
        </p:nvPicPr>
        <p:blipFill>
          <a:blip r:embed="rId3">
            <a:alphaModFix/>
          </a:blip>
          <a:stretch>
            <a:fillRect/>
          </a:stretch>
        </p:blipFill>
        <p:spPr>
          <a:xfrm>
            <a:off x="497275" y="2115275"/>
            <a:ext cx="4204304" cy="2704975"/>
          </a:xfrm>
          <a:prstGeom prst="rect">
            <a:avLst/>
          </a:prstGeom>
          <a:noFill/>
          <a:ln>
            <a:noFill/>
          </a:ln>
        </p:spPr>
      </p:pic>
      <p:pic>
        <p:nvPicPr>
          <p:cNvPr id="240" name="Google Shape;240;p31"/>
          <p:cNvPicPr preferRelativeResize="0"/>
          <p:nvPr/>
        </p:nvPicPr>
        <p:blipFill>
          <a:blip r:embed="rId4">
            <a:alphaModFix/>
          </a:blip>
          <a:stretch>
            <a:fillRect/>
          </a:stretch>
        </p:blipFill>
        <p:spPr>
          <a:xfrm>
            <a:off x="5180754" y="4325075"/>
            <a:ext cx="2271979" cy="495175"/>
          </a:xfrm>
          <a:prstGeom prst="rect">
            <a:avLst/>
          </a:prstGeom>
          <a:noFill/>
          <a:ln>
            <a:noFill/>
          </a:ln>
        </p:spPr>
      </p:pic>
      <p:pic>
        <p:nvPicPr>
          <p:cNvPr id="241" name="Google Shape;241;p31"/>
          <p:cNvPicPr preferRelativeResize="0"/>
          <p:nvPr/>
        </p:nvPicPr>
        <p:blipFill>
          <a:blip r:embed="rId5">
            <a:alphaModFix/>
          </a:blip>
          <a:stretch>
            <a:fillRect/>
          </a:stretch>
        </p:blipFill>
        <p:spPr>
          <a:xfrm>
            <a:off x="5180754" y="2115275"/>
            <a:ext cx="2563714" cy="205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p:nvPr/>
        </p:nvSpPr>
        <p:spPr>
          <a:xfrm>
            <a:off x="204600" y="2102125"/>
            <a:ext cx="7569300" cy="1693500"/>
          </a:xfrm>
          <a:prstGeom prst="roundRect">
            <a:avLst>
              <a:gd fmla="val 16667" name="adj"/>
            </a:avLst>
          </a:prstGeom>
          <a:solidFill>
            <a:srgbClr val="000000">
              <a:alpha val="22670"/>
            </a:srgbClr>
          </a:solidFill>
          <a:ln>
            <a:noFill/>
          </a:ln>
        </p:spPr>
        <p:txBody>
          <a:bodyPr anchorCtr="0" anchor="ctr" bIns="36000" lIns="36000" spcFirstLastPara="1" rIns="36000" wrap="square" tIns="36000">
            <a:noAutofit/>
          </a:bodyPr>
          <a:lstStyle/>
          <a:p>
            <a:pPr indent="0" lvl="0" marL="0" rtl="0" algn="l">
              <a:spcBef>
                <a:spcPts val="0"/>
              </a:spcBef>
              <a:spcAft>
                <a:spcPts val="0"/>
              </a:spcAft>
              <a:buNone/>
            </a:pPr>
            <a:r>
              <a:t/>
            </a:r>
            <a:endParaRPr/>
          </a:p>
        </p:txBody>
      </p:sp>
      <p:sp>
        <p:nvSpPr>
          <p:cNvPr id="62" name="Google Shape;62;p14"/>
          <p:cNvSpPr/>
          <p:nvPr/>
        </p:nvSpPr>
        <p:spPr>
          <a:xfrm>
            <a:off x="204625" y="1080225"/>
            <a:ext cx="7569300" cy="615600"/>
          </a:xfrm>
          <a:prstGeom prst="roundRect">
            <a:avLst>
              <a:gd fmla="val 16667" name="adj"/>
            </a:avLst>
          </a:prstGeom>
          <a:solidFill>
            <a:srgbClr val="000000">
              <a:alpha val="22670"/>
            </a:srgbClr>
          </a:solidFill>
          <a:ln>
            <a:noFill/>
          </a:ln>
        </p:spPr>
        <p:txBody>
          <a:bodyPr anchorCtr="0" anchor="ctr" bIns="36000" lIns="36000" spcFirstLastPara="1" rIns="36000" wrap="square" tIns="36000">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0000"/>
              <a:buFont typeface="Arial"/>
              <a:buNone/>
            </a:pPr>
            <a:r>
              <a:rPr b="1" lang="es" sz="2750">
                <a:solidFill>
                  <a:schemeClr val="lt1"/>
                </a:solidFill>
                <a:latin typeface="Nunito"/>
                <a:ea typeface="Nunito"/>
                <a:cs typeface="Nunito"/>
                <a:sym typeface="Nunito"/>
              </a:rPr>
              <a:t>WTF is Angular?</a:t>
            </a:r>
            <a:endParaRPr b="1" sz="2750">
              <a:solidFill>
                <a:schemeClr val="lt1"/>
              </a:solidFill>
              <a:latin typeface="Nunito"/>
              <a:ea typeface="Nunito"/>
              <a:cs typeface="Nunito"/>
              <a:sym typeface="Nunito"/>
            </a:endParaRPr>
          </a:p>
          <a:p>
            <a:pPr indent="0" lvl="0" marL="0" rtl="0" algn="l">
              <a:spcBef>
                <a:spcPts val="0"/>
              </a:spcBef>
              <a:spcAft>
                <a:spcPts val="0"/>
              </a:spcAft>
              <a:buNone/>
            </a:pPr>
            <a:r>
              <a:t/>
            </a:r>
            <a:endParaRPr/>
          </a:p>
        </p:txBody>
      </p:sp>
      <p:sp>
        <p:nvSpPr>
          <p:cNvPr id="64" name="Google Shape;64;p14"/>
          <p:cNvSpPr txBox="1"/>
          <p:nvPr/>
        </p:nvSpPr>
        <p:spPr>
          <a:xfrm>
            <a:off x="311700" y="1172475"/>
            <a:ext cx="685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Nunito"/>
                <a:ea typeface="Nunito"/>
                <a:cs typeface="Nunito"/>
                <a:sym typeface="Nunito"/>
              </a:rPr>
              <a:t>Angular is a developer platform, to create web apps.</a:t>
            </a:r>
            <a:endParaRPr sz="1600">
              <a:solidFill>
                <a:schemeClr val="lt1"/>
              </a:solidFill>
              <a:latin typeface="Nunito"/>
              <a:ea typeface="Nunito"/>
              <a:cs typeface="Nunito"/>
              <a:sym typeface="Nunito"/>
            </a:endParaRPr>
          </a:p>
        </p:txBody>
      </p:sp>
      <p:sp>
        <p:nvSpPr>
          <p:cNvPr id="65" name="Google Shape;65;p14"/>
          <p:cNvSpPr txBox="1"/>
          <p:nvPr/>
        </p:nvSpPr>
        <p:spPr>
          <a:xfrm>
            <a:off x="311700" y="2118475"/>
            <a:ext cx="8271900" cy="1660800"/>
          </a:xfrm>
          <a:prstGeom prst="rect">
            <a:avLst/>
          </a:prstGeom>
          <a:noFill/>
          <a:ln>
            <a:noFill/>
          </a:ln>
        </p:spPr>
        <p:txBody>
          <a:bodyPr anchorCtr="0" anchor="t" bIns="91425" lIns="91425" spcFirstLastPara="1" rIns="91425" wrap="square" tIns="90000">
            <a:spAutoFit/>
          </a:bodyPr>
          <a:lstStyle/>
          <a:p>
            <a:pPr indent="0" lvl="0" marL="0" rtl="0" algn="l">
              <a:spcBef>
                <a:spcPts val="0"/>
              </a:spcBef>
              <a:spcAft>
                <a:spcPts val="0"/>
              </a:spcAft>
              <a:buNone/>
            </a:pPr>
            <a:r>
              <a:rPr lang="es" sz="1600">
                <a:solidFill>
                  <a:srgbClr val="FFFFFF"/>
                </a:solidFill>
                <a:latin typeface="Nunito"/>
                <a:ea typeface="Nunito"/>
                <a:cs typeface="Nunito"/>
                <a:sym typeface="Nunito"/>
              </a:rPr>
              <a:t>It’s composed by:</a:t>
            </a:r>
            <a:endParaRPr sz="1600">
              <a:solidFill>
                <a:srgbClr val="FFFFFF"/>
              </a:solidFill>
              <a:latin typeface="Nunito"/>
              <a:ea typeface="Nunito"/>
              <a:cs typeface="Nunito"/>
              <a:sym typeface="Nunito"/>
            </a:endParaRPr>
          </a:p>
          <a:p>
            <a:pPr indent="0" lvl="0" marL="0" rtl="0" algn="l">
              <a:spcBef>
                <a:spcPts val="0"/>
              </a:spcBef>
              <a:spcAft>
                <a:spcPts val="0"/>
              </a:spcAft>
              <a:buNone/>
            </a:pPr>
            <a:r>
              <a:t/>
            </a:r>
            <a:endParaRPr sz="1600">
              <a:solidFill>
                <a:srgbClr val="FFFFFF"/>
              </a:solidFill>
              <a:latin typeface="Nunito"/>
              <a:ea typeface="Nunito"/>
              <a:cs typeface="Nunito"/>
              <a:sym typeface="Nunito"/>
            </a:endParaRPr>
          </a:p>
          <a:p>
            <a:pPr indent="-332000" lvl="0" marL="460800" rtl="0" algn="l">
              <a:lnSpc>
                <a:spcPct val="150000"/>
              </a:lnSpc>
              <a:spcBef>
                <a:spcPts val="0"/>
              </a:spcBef>
              <a:spcAft>
                <a:spcPts val="0"/>
              </a:spcAft>
              <a:buClr>
                <a:srgbClr val="FFFFFF"/>
              </a:buClr>
              <a:buSzPts val="1600"/>
              <a:buFont typeface="Nunito"/>
              <a:buChar char="●"/>
            </a:pPr>
            <a:r>
              <a:rPr lang="es" sz="1600">
                <a:solidFill>
                  <a:srgbClr val="FFFFFF"/>
                </a:solidFill>
                <a:latin typeface="Nunito"/>
                <a:ea typeface="Nunito"/>
                <a:cs typeface="Nunito"/>
                <a:sym typeface="Nunito"/>
              </a:rPr>
              <a:t>Component-based framework for building web applications</a:t>
            </a:r>
            <a:endParaRPr sz="1600">
              <a:solidFill>
                <a:srgbClr val="FFFFFF"/>
              </a:solidFill>
              <a:latin typeface="Nunito"/>
              <a:ea typeface="Nunito"/>
              <a:cs typeface="Nunito"/>
              <a:sym typeface="Nunito"/>
            </a:endParaRPr>
          </a:p>
          <a:p>
            <a:pPr indent="-332000" lvl="0" marL="460800" rtl="0" algn="l">
              <a:lnSpc>
                <a:spcPct val="150000"/>
              </a:lnSpc>
              <a:spcBef>
                <a:spcPts val="0"/>
              </a:spcBef>
              <a:spcAft>
                <a:spcPts val="0"/>
              </a:spcAft>
              <a:buClr>
                <a:srgbClr val="FFFFFF"/>
              </a:buClr>
              <a:buSzPts val="1600"/>
              <a:buFont typeface="Nunito"/>
              <a:buChar char="●"/>
            </a:pPr>
            <a:r>
              <a:rPr lang="es" sz="1600">
                <a:solidFill>
                  <a:srgbClr val="FFFFFF"/>
                </a:solidFill>
                <a:latin typeface="Nunito"/>
                <a:ea typeface="Nunito"/>
                <a:cs typeface="Nunito"/>
                <a:sym typeface="Nunito"/>
              </a:rPr>
              <a:t>Collection of well-integrated libraries that covers a wide variety of features</a:t>
            </a:r>
            <a:endParaRPr sz="1600">
              <a:solidFill>
                <a:srgbClr val="FFFFFF"/>
              </a:solidFill>
              <a:latin typeface="Nunito"/>
              <a:ea typeface="Nunito"/>
              <a:cs typeface="Nunito"/>
              <a:sym typeface="Nunito"/>
            </a:endParaRPr>
          </a:p>
          <a:p>
            <a:pPr indent="-332000" lvl="0" marL="460800" rtl="0" algn="l">
              <a:lnSpc>
                <a:spcPct val="150000"/>
              </a:lnSpc>
              <a:spcBef>
                <a:spcPts val="0"/>
              </a:spcBef>
              <a:spcAft>
                <a:spcPts val="0"/>
              </a:spcAft>
              <a:buClr>
                <a:srgbClr val="FFFFFF"/>
              </a:buClr>
              <a:buSzPts val="1600"/>
              <a:buFont typeface="Nunito"/>
              <a:buChar char="●"/>
            </a:pPr>
            <a:r>
              <a:rPr lang="es" sz="1600">
                <a:solidFill>
                  <a:srgbClr val="FFFFFF"/>
                </a:solidFill>
                <a:latin typeface="Nunito"/>
                <a:ea typeface="Nunito"/>
                <a:cs typeface="Nunito"/>
                <a:sym typeface="Nunito"/>
              </a:rPr>
              <a:t>A suite of developers tools to help development</a:t>
            </a:r>
            <a:endParaRPr sz="1600">
              <a:solidFill>
                <a:srgbClr val="FFFFFF"/>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a:t>
            </a:r>
            <a:r>
              <a:rPr b="1" lang="es" sz="2500">
                <a:solidFill>
                  <a:schemeClr val="lt1"/>
                </a:solidFill>
                <a:latin typeface="Nunito"/>
                <a:ea typeface="Nunito"/>
                <a:cs typeface="Nunito"/>
                <a:sym typeface="Nunito"/>
              </a:rPr>
              <a:t>Life cycle</a:t>
            </a:r>
            <a:endParaRPr b="1" sz="2500">
              <a:solidFill>
                <a:schemeClr val="lt1"/>
              </a:solidFill>
              <a:latin typeface="Nunito"/>
              <a:ea typeface="Nunito"/>
              <a:cs typeface="Nunito"/>
              <a:sym typeface="Nunito"/>
            </a:endParaRPr>
          </a:p>
        </p:txBody>
      </p:sp>
      <p:sp>
        <p:nvSpPr>
          <p:cNvPr id="247" name="Google Shape;247;p32"/>
          <p:cNvSpPr/>
          <p:nvPr/>
        </p:nvSpPr>
        <p:spPr>
          <a:xfrm>
            <a:off x="179125" y="1017725"/>
            <a:ext cx="8653200" cy="4410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txBox="1"/>
          <p:nvPr>
            <p:ph idx="1" type="body"/>
          </p:nvPr>
        </p:nvSpPr>
        <p:spPr>
          <a:xfrm>
            <a:off x="216775" y="1017725"/>
            <a:ext cx="8577900" cy="49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Angular provide us some lifecycle hooks that are executing during life of component.</a:t>
            </a:r>
            <a:endParaRPr sz="1600">
              <a:solidFill>
                <a:schemeClr val="lt1"/>
              </a:solidFill>
              <a:latin typeface="Nunito"/>
              <a:ea typeface="Nunito"/>
              <a:cs typeface="Nunito"/>
              <a:sym typeface="Nunito"/>
            </a:endParaRPr>
          </a:p>
        </p:txBody>
      </p:sp>
      <p:sp>
        <p:nvSpPr>
          <p:cNvPr id="249" name="Google Shape;249;p32"/>
          <p:cNvSpPr/>
          <p:nvPr/>
        </p:nvSpPr>
        <p:spPr>
          <a:xfrm>
            <a:off x="216775" y="1586425"/>
            <a:ext cx="8748000" cy="33339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ph idx="1" type="body"/>
          </p:nvPr>
        </p:nvSpPr>
        <p:spPr>
          <a:xfrm>
            <a:off x="254850" y="1586425"/>
            <a:ext cx="8672100" cy="32721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ngOnChange</a:t>
            </a:r>
            <a:r>
              <a:rPr lang="es" sz="1600">
                <a:solidFill>
                  <a:schemeClr val="lt1"/>
                </a:solidFill>
                <a:latin typeface="Nunito"/>
                <a:ea typeface="Nunito"/>
                <a:cs typeface="Nunito"/>
                <a:sym typeface="Nunito"/>
              </a:rPr>
              <a:t>: Is executed each time the inputs values change or change detector is triggered.</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ngOnInit</a:t>
            </a:r>
            <a:r>
              <a:rPr lang="es" sz="1600">
                <a:solidFill>
                  <a:schemeClr val="lt1"/>
                </a:solidFill>
                <a:latin typeface="Nunito"/>
                <a:ea typeface="Nunito"/>
                <a:cs typeface="Nunito"/>
                <a:sym typeface="Nunito"/>
              </a:rPr>
              <a:t>: Is triggered when the component is initialized, is called once after the first ngOnChange completes.</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ngDoCheck</a:t>
            </a:r>
            <a:r>
              <a:rPr lang="es" sz="1600">
                <a:solidFill>
                  <a:schemeClr val="lt1"/>
                </a:solidFill>
                <a:latin typeface="Nunito"/>
                <a:ea typeface="Nunito"/>
                <a:cs typeface="Nunito"/>
                <a:sym typeface="Nunito"/>
              </a:rPr>
              <a:t>: Detect and act upon changes, is called </a:t>
            </a:r>
            <a:r>
              <a:rPr lang="es" sz="1600">
                <a:solidFill>
                  <a:schemeClr val="lt1"/>
                </a:solidFill>
                <a:latin typeface="Nunito"/>
                <a:ea typeface="Nunito"/>
                <a:cs typeface="Nunito"/>
                <a:sym typeface="Nunito"/>
              </a:rPr>
              <a:t>immediately</a:t>
            </a:r>
            <a:r>
              <a:rPr lang="es" sz="1600">
                <a:solidFill>
                  <a:schemeClr val="lt1"/>
                </a:solidFill>
                <a:latin typeface="Nunito"/>
                <a:ea typeface="Nunito"/>
                <a:cs typeface="Nunito"/>
                <a:sym typeface="Nunito"/>
              </a:rPr>
              <a:t> after ngOnChanges.</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ngAfterContentInit</a:t>
            </a:r>
            <a:r>
              <a:rPr lang="es" sz="1600">
                <a:solidFill>
                  <a:schemeClr val="lt1"/>
                </a:solidFill>
                <a:latin typeface="Nunito"/>
                <a:ea typeface="Nunito"/>
                <a:cs typeface="Nunito"/>
                <a:sym typeface="Nunito"/>
              </a:rPr>
              <a:t>: Respond after angular project external content into the component, called once after first ngDoCheck.</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ngAfterContentChecked</a:t>
            </a:r>
            <a:r>
              <a:rPr lang="es" sz="1600">
                <a:solidFill>
                  <a:schemeClr val="lt1"/>
                </a:solidFill>
                <a:latin typeface="Nunito"/>
                <a:ea typeface="Nunito"/>
                <a:cs typeface="Nunito"/>
                <a:sym typeface="Nunito"/>
              </a:rPr>
              <a:t>: is executed after content init.</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ngAfterViewInit</a:t>
            </a:r>
            <a:r>
              <a:rPr lang="es" sz="1600">
                <a:solidFill>
                  <a:schemeClr val="lt1"/>
                </a:solidFill>
                <a:latin typeface="Nunito"/>
                <a:ea typeface="Nunito"/>
                <a:cs typeface="Nunito"/>
                <a:sym typeface="Nunito"/>
              </a:rPr>
              <a:t>: Respond after DOM elements are initialized, called once after </a:t>
            </a:r>
            <a:r>
              <a:rPr lang="es" sz="1600">
                <a:solidFill>
                  <a:schemeClr val="lt1"/>
                </a:solidFill>
                <a:latin typeface="Nunito"/>
                <a:ea typeface="Nunito"/>
                <a:cs typeface="Nunito"/>
                <a:sym typeface="Nunito"/>
              </a:rPr>
              <a:t>ngAfterContentChecked.</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ngAfterViewChecked</a:t>
            </a:r>
            <a:r>
              <a:rPr lang="es" sz="1600">
                <a:solidFill>
                  <a:schemeClr val="lt1"/>
                </a:solidFill>
                <a:latin typeface="Nunito"/>
                <a:ea typeface="Nunito"/>
                <a:cs typeface="Nunito"/>
                <a:sym typeface="Nunito"/>
              </a:rPr>
              <a:t>: When the view is checked, called after ngAfterViewInit.</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ngOnDestroy</a:t>
            </a:r>
            <a:r>
              <a:rPr lang="es" sz="1600">
                <a:solidFill>
                  <a:schemeClr val="lt1"/>
                </a:solidFill>
                <a:latin typeface="Nunito"/>
                <a:ea typeface="Nunito"/>
                <a:cs typeface="Nunito"/>
                <a:sym typeface="Nunito"/>
              </a:rPr>
              <a:t>: Is called when the component is destroyed.</a:t>
            </a:r>
            <a:endParaRPr sz="1600">
              <a:solidFill>
                <a:schemeClr val="lt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Routing module</a:t>
            </a:r>
            <a:endParaRPr b="1" sz="2500">
              <a:solidFill>
                <a:schemeClr val="lt1"/>
              </a:solidFill>
              <a:latin typeface="Nunito"/>
              <a:ea typeface="Nunito"/>
              <a:cs typeface="Nunito"/>
              <a:sym typeface="Nunito"/>
            </a:endParaRPr>
          </a:p>
        </p:txBody>
      </p:sp>
      <p:sp>
        <p:nvSpPr>
          <p:cNvPr id="256" name="Google Shape;256;p33"/>
          <p:cNvSpPr/>
          <p:nvPr/>
        </p:nvSpPr>
        <p:spPr>
          <a:xfrm>
            <a:off x="179125" y="1170125"/>
            <a:ext cx="8653200" cy="6483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txBox="1"/>
          <p:nvPr>
            <p:ph idx="1" type="body"/>
          </p:nvPr>
        </p:nvSpPr>
        <p:spPr>
          <a:xfrm>
            <a:off x="216775" y="1170125"/>
            <a:ext cx="8577900" cy="6483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Angular has a module for create navigation between views(components), if when you create an application select the option of you want to use routing, now you have the file app-routing.module.ts with this content</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p:txBody>
      </p:sp>
      <p:pic>
        <p:nvPicPr>
          <p:cNvPr id="258" name="Google Shape;258;p33"/>
          <p:cNvPicPr preferRelativeResize="0"/>
          <p:nvPr/>
        </p:nvPicPr>
        <p:blipFill>
          <a:blip r:embed="rId3">
            <a:alphaModFix/>
          </a:blip>
          <a:stretch>
            <a:fillRect/>
          </a:stretch>
        </p:blipFill>
        <p:spPr>
          <a:xfrm>
            <a:off x="2267350" y="2035025"/>
            <a:ext cx="4476750" cy="1924050"/>
          </a:xfrm>
          <a:prstGeom prst="rect">
            <a:avLst/>
          </a:prstGeom>
          <a:noFill/>
          <a:ln>
            <a:noFill/>
          </a:ln>
        </p:spPr>
      </p:pic>
      <p:sp>
        <p:nvSpPr>
          <p:cNvPr id="259" name="Google Shape;259;p33"/>
          <p:cNvSpPr/>
          <p:nvPr/>
        </p:nvSpPr>
        <p:spPr>
          <a:xfrm>
            <a:off x="245400" y="4237400"/>
            <a:ext cx="8653200" cy="6483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txBox="1"/>
          <p:nvPr>
            <p:ph idx="1" type="body"/>
          </p:nvPr>
        </p:nvSpPr>
        <p:spPr>
          <a:xfrm>
            <a:off x="283050" y="4237400"/>
            <a:ext cx="8577900" cy="648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If you don’t select this option, no worry about it, just create a file with this name, copy this lines and add into app.module.ts imports.</a:t>
            </a:r>
            <a:endParaRPr sz="1600">
              <a:solidFill>
                <a:schemeClr val="lt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Generating routes</a:t>
            </a:r>
            <a:endParaRPr b="1" sz="2500">
              <a:solidFill>
                <a:schemeClr val="lt1"/>
              </a:solidFill>
              <a:latin typeface="Nunito"/>
              <a:ea typeface="Nunito"/>
              <a:cs typeface="Nunito"/>
              <a:sym typeface="Nunito"/>
            </a:endParaRPr>
          </a:p>
        </p:txBody>
      </p:sp>
      <p:sp>
        <p:nvSpPr>
          <p:cNvPr id="266" name="Google Shape;266;p34"/>
          <p:cNvSpPr/>
          <p:nvPr/>
        </p:nvSpPr>
        <p:spPr>
          <a:xfrm>
            <a:off x="226575" y="1170125"/>
            <a:ext cx="8653200" cy="6483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txBox="1"/>
          <p:nvPr>
            <p:ph idx="1" type="body"/>
          </p:nvPr>
        </p:nvSpPr>
        <p:spPr>
          <a:xfrm>
            <a:off x="264225" y="1170125"/>
            <a:ext cx="8577900" cy="648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In app-routing.module.ts we have an array of routes, a route is composed basically by two properties path and component.</a:t>
            </a:r>
            <a:endParaRPr sz="1600">
              <a:solidFill>
                <a:schemeClr val="lt1"/>
              </a:solidFill>
              <a:latin typeface="Nunito"/>
              <a:ea typeface="Nunito"/>
              <a:cs typeface="Nunito"/>
              <a:sym typeface="Nunito"/>
            </a:endParaRPr>
          </a:p>
        </p:txBody>
      </p:sp>
      <p:sp>
        <p:nvSpPr>
          <p:cNvPr id="268" name="Google Shape;268;p34"/>
          <p:cNvSpPr/>
          <p:nvPr/>
        </p:nvSpPr>
        <p:spPr>
          <a:xfrm>
            <a:off x="226575" y="2082838"/>
            <a:ext cx="8653200" cy="10116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txBox="1"/>
          <p:nvPr>
            <p:ph idx="1" type="body"/>
          </p:nvPr>
        </p:nvSpPr>
        <p:spPr>
          <a:xfrm>
            <a:off x="264225" y="2083013"/>
            <a:ext cx="8577900" cy="101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path: String that represent our route.</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component: we bind the component we want to renderize when we put this route on browser.</a:t>
            </a:r>
            <a:endParaRPr sz="1600">
              <a:solidFill>
                <a:schemeClr val="lt1"/>
              </a:solidFill>
              <a:latin typeface="Nunito"/>
              <a:ea typeface="Nunito"/>
              <a:cs typeface="Nunito"/>
              <a:sym typeface="Nunito"/>
            </a:endParaRPr>
          </a:p>
        </p:txBody>
      </p:sp>
      <p:sp>
        <p:nvSpPr>
          <p:cNvPr id="270" name="Google Shape;270;p34"/>
          <p:cNvSpPr/>
          <p:nvPr/>
        </p:nvSpPr>
        <p:spPr>
          <a:xfrm>
            <a:off x="264225" y="3423846"/>
            <a:ext cx="8653200" cy="7080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txBox="1"/>
          <p:nvPr>
            <p:ph idx="1" type="body"/>
          </p:nvPr>
        </p:nvSpPr>
        <p:spPr>
          <a:xfrm>
            <a:off x="359175" y="3424025"/>
            <a:ext cx="8520600" cy="101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As path you can use wildcards like “**” that represent every route that is not defined and the property redirectTo with the route we want to redirect.</a:t>
            </a:r>
            <a:endParaRPr sz="1600">
              <a:solidFill>
                <a:schemeClr val="lt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Generating routes</a:t>
            </a:r>
            <a:endParaRPr b="1" sz="2500">
              <a:solidFill>
                <a:schemeClr val="lt1"/>
              </a:solidFill>
              <a:latin typeface="Nunito"/>
              <a:ea typeface="Nunito"/>
              <a:cs typeface="Nunito"/>
              <a:sym typeface="Nunito"/>
            </a:endParaRPr>
          </a:p>
        </p:txBody>
      </p:sp>
      <p:sp>
        <p:nvSpPr>
          <p:cNvPr id="277" name="Google Shape;277;p35"/>
          <p:cNvSpPr/>
          <p:nvPr/>
        </p:nvSpPr>
        <p:spPr>
          <a:xfrm>
            <a:off x="245400" y="1134200"/>
            <a:ext cx="8653200" cy="7500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txBox="1"/>
          <p:nvPr>
            <p:ph idx="1" type="body"/>
          </p:nvPr>
        </p:nvSpPr>
        <p:spPr>
          <a:xfrm>
            <a:off x="283050" y="1165800"/>
            <a:ext cx="8577900" cy="75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To create a navigation we need more components, we can create easily running: </a:t>
            </a:r>
            <a:r>
              <a:rPr b="1" lang="es" sz="1600">
                <a:solidFill>
                  <a:schemeClr val="lt1"/>
                </a:solidFill>
                <a:latin typeface="Nunito"/>
                <a:ea typeface="Nunito"/>
                <a:cs typeface="Nunito"/>
                <a:sym typeface="Nunito"/>
              </a:rPr>
              <a:t>ng g c view1</a:t>
            </a:r>
            <a:r>
              <a:rPr lang="es" sz="1600">
                <a:solidFill>
                  <a:schemeClr val="lt1"/>
                </a:solidFill>
                <a:latin typeface="Nunito"/>
                <a:ea typeface="Nunito"/>
                <a:cs typeface="Nunito"/>
                <a:sym typeface="Nunito"/>
              </a:rPr>
              <a:t> and </a:t>
            </a:r>
            <a:r>
              <a:rPr b="1" lang="es" sz="1600">
                <a:solidFill>
                  <a:schemeClr val="lt1"/>
                </a:solidFill>
                <a:latin typeface="Nunito"/>
                <a:ea typeface="Nunito"/>
                <a:cs typeface="Nunito"/>
                <a:sym typeface="Nunito"/>
              </a:rPr>
              <a:t>ng g c view2 </a:t>
            </a:r>
            <a:r>
              <a:rPr lang="es" sz="1600">
                <a:solidFill>
                  <a:schemeClr val="lt1"/>
                </a:solidFill>
                <a:latin typeface="Nunito"/>
                <a:ea typeface="Nunito"/>
                <a:cs typeface="Nunito"/>
                <a:sym typeface="Nunito"/>
              </a:rPr>
              <a:t>(**)</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p:txBody>
      </p:sp>
      <p:sp>
        <p:nvSpPr>
          <p:cNvPr id="279" name="Google Shape;279;p35"/>
          <p:cNvSpPr/>
          <p:nvPr/>
        </p:nvSpPr>
        <p:spPr>
          <a:xfrm>
            <a:off x="4727550" y="4661350"/>
            <a:ext cx="4104600" cy="2877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txBox="1"/>
          <p:nvPr>
            <p:ph idx="1" type="body"/>
          </p:nvPr>
        </p:nvSpPr>
        <p:spPr>
          <a:xfrm>
            <a:off x="4790700" y="4632550"/>
            <a:ext cx="4041600" cy="357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sz="1100">
                <a:solidFill>
                  <a:schemeClr val="lt1"/>
                </a:solidFill>
                <a:latin typeface="Nunito"/>
                <a:ea typeface="Nunito"/>
                <a:cs typeface="Nunito"/>
                <a:sym typeface="Nunito"/>
              </a:rPr>
              <a:t>**: </a:t>
            </a:r>
            <a:r>
              <a:rPr b="1" lang="es" sz="1100">
                <a:solidFill>
                  <a:schemeClr val="lt1"/>
                </a:solidFill>
                <a:latin typeface="Nunito"/>
                <a:ea typeface="Nunito"/>
                <a:cs typeface="Nunito"/>
                <a:sym typeface="Nunito"/>
              </a:rPr>
              <a:t>g</a:t>
            </a:r>
            <a:r>
              <a:rPr lang="es" sz="1100">
                <a:solidFill>
                  <a:schemeClr val="lt1"/>
                </a:solidFill>
                <a:latin typeface="Nunito"/>
                <a:ea typeface="Nunito"/>
                <a:cs typeface="Nunito"/>
                <a:sym typeface="Nunito"/>
              </a:rPr>
              <a:t> in cli commands is a shortcut of generate and </a:t>
            </a:r>
            <a:r>
              <a:rPr b="1" lang="es" sz="1100">
                <a:solidFill>
                  <a:schemeClr val="lt1"/>
                </a:solidFill>
                <a:latin typeface="Nunito"/>
                <a:ea typeface="Nunito"/>
                <a:cs typeface="Nunito"/>
                <a:sym typeface="Nunito"/>
              </a:rPr>
              <a:t>c</a:t>
            </a:r>
            <a:r>
              <a:rPr lang="es" sz="1100">
                <a:solidFill>
                  <a:schemeClr val="lt1"/>
                </a:solidFill>
                <a:latin typeface="Nunito"/>
                <a:ea typeface="Nunito"/>
                <a:cs typeface="Nunito"/>
                <a:sym typeface="Nunito"/>
              </a:rPr>
              <a:t> for component.</a:t>
            </a:r>
            <a:endParaRPr sz="1100">
              <a:solidFill>
                <a:schemeClr val="lt1"/>
              </a:solidFill>
              <a:latin typeface="Nunito"/>
              <a:ea typeface="Nunito"/>
              <a:cs typeface="Nunito"/>
              <a:sym typeface="Nunito"/>
            </a:endParaRPr>
          </a:p>
        </p:txBody>
      </p:sp>
      <p:pic>
        <p:nvPicPr>
          <p:cNvPr id="281" name="Google Shape;281;p35"/>
          <p:cNvPicPr preferRelativeResize="0"/>
          <p:nvPr/>
        </p:nvPicPr>
        <p:blipFill>
          <a:blip r:embed="rId3">
            <a:alphaModFix/>
          </a:blip>
          <a:stretch>
            <a:fillRect/>
          </a:stretch>
        </p:blipFill>
        <p:spPr>
          <a:xfrm>
            <a:off x="2267825" y="1964100"/>
            <a:ext cx="4204050" cy="26201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Navigating between routes</a:t>
            </a:r>
            <a:endParaRPr b="1" sz="2500">
              <a:solidFill>
                <a:schemeClr val="lt1"/>
              </a:solidFill>
              <a:latin typeface="Nunito"/>
              <a:ea typeface="Nunito"/>
              <a:cs typeface="Nunito"/>
              <a:sym typeface="Nunito"/>
            </a:endParaRPr>
          </a:p>
        </p:txBody>
      </p:sp>
      <p:sp>
        <p:nvSpPr>
          <p:cNvPr id="287" name="Google Shape;287;p36"/>
          <p:cNvSpPr/>
          <p:nvPr/>
        </p:nvSpPr>
        <p:spPr>
          <a:xfrm>
            <a:off x="245400" y="1134200"/>
            <a:ext cx="8619600" cy="4434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txBox="1"/>
          <p:nvPr>
            <p:ph idx="1" type="body"/>
          </p:nvPr>
        </p:nvSpPr>
        <p:spPr>
          <a:xfrm>
            <a:off x="283050" y="1165800"/>
            <a:ext cx="8520600" cy="411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We have basically two ways to navigate between components</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p:txBody>
      </p:sp>
      <p:sp>
        <p:nvSpPr>
          <p:cNvPr id="289" name="Google Shape;289;p36"/>
          <p:cNvSpPr/>
          <p:nvPr/>
        </p:nvSpPr>
        <p:spPr>
          <a:xfrm>
            <a:off x="245400" y="1763425"/>
            <a:ext cx="5181000" cy="19014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6"/>
          <p:cNvSpPr txBox="1"/>
          <p:nvPr>
            <p:ph idx="1" type="body"/>
          </p:nvPr>
        </p:nvSpPr>
        <p:spPr>
          <a:xfrm>
            <a:off x="283600" y="1831850"/>
            <a:ext cx="5142900" cy="1833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routerLink: is an attribute you can bind in some html element with an string that represent the path we want to navigate.</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router: service that we can inject in our component an call some methods to navigate to other component.</a:t>
            </a:r>
            <a:endParaRPr sz="1600">
              <a:solidFill>
                <a:schemeClr val="lt1"/>
              </a:solidFill>
              <a:latin typeface="Nunito"/>
              <a:ea typeface="Nunito"/>
              <a:cs typeface="Nunito"/>
              <a:sym typeface="Nunito"/>
            </a:endParaRPr>
          </a:p>
        </p:txBody>
      </p:sp>
      <p:pic>
        <p:nvPicPr>
          <p:cNvPr id="291" name="Google Shape;291;p36"/>
          <p:cNvPicPr preferRelativeResize="0"/>
          <p:nvPr/>
        </p:nvPicPr>
        <p:blipFill>
          <a:blip r:embed="rId3">
            <a:alphaModFix/>
          </a:blip>
          <a:stretch>
            <a:fillRect/>
          </a:stretch>
        </p:blipFill>
        <p:spPr>
          <a:xfrm>
            <a:off x="5652825" y="1725775"/>
            <a:ext cx="3150833" cy="3078301"/>
          </a:xfrm>
          <a:prstGeom prst="rect">
            <a:avLst/>
          </a:prstGeom>
          <a:noFill/>
          <a:ln>
            <a:noFill/>
          </a:ln>
        </p:spPr>
      </p:pic>
      <p:sp>
        <p:nvSpPr>
          <p:cNvPr id="292" name="Google Shape;292;p36"/>
          <p:cNvSpPr/>
          <p:nvPr/>
        </p:nvSpPr>
        <p:spPr>
          <a:xfrm>
            <a:off x="283538" y="3889750"/>
            <a:ext cx="5142600" cy="10698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txBox="1"/>
          <p:nvPr>
            <p:ph idx="1" type="body"/>
          </p:nvPr>
        </p:nvSpPr>
        <p:spPr>
          <a:xfrm>
            <a:off x="321455" y="3928248"/>
            <a:ext cx="5105100" cy="103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We need to put in our template the directive router-outlet where we want to renderize the routing components.</a:t>
            </a:r>
            <a:endParaRPr sz="1600">
              <a:solidFill>
                <a:schemeClr val="lt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Directives</a:t>
            </a:r>
            <a:endParaRPr b="1" sz="2500">
              <a:solidFill>
                <a:schemeClr val="lt1"/>
              </a:solidFill>
              <a:latin typeface="Nunito"/>
              <a:ea typeface="Nunito"/>
              <a:cs typeface="Nunito"/>
              <a:sym typeface="Nunito"/>
            </a:endParaRPr>
          </a:p>
        </p:txBody>
      </p:sp>
      <p:sp>
        <p:nvSpPr>
          <p:cNvPr id="299" name="Google Shape;299;p37"/>
          <p:cNvSpPr/>
          <p:nvPr/>
        </p:nvSpPr>
        <p:spPr>
          <a:xfrm>
            <a:off x="245400" y="1134200"/>
            <a:ext cx="8641200" cy="7554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txBox="1"/>
          <p:nvPr>
            <p:ph idx="1" type="body"/>
          </p:nvPr>
        </p:nvSpPr>
        <p:spPr>
          <a:xfrm>
            <a:off x="283050" y="1165800"/>
            <a:ext cx="8641200" cy="75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Directives are classes that add additional functionality to html elements, the directive are divided in three groups</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p:txBody>
      </p:sp>
      <p:sp>
        <p:nvSpPr>
          <p:cNvPr id="301" name="Google Shape;301;p37"/>
          <p:cNvSpPr/>
          <p:nvPr/>
        </p:nvSpPr>
        <p:spPr>
          <a:xfrm>
            <a:off x="311700" y="2178250"/>
            <a:ext cx="8641200" cy="18126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txBox="1"/>
          <p:nvPr>
            <p:ph idx="1" type="body"/>
          </p:nvPr>
        </p:nvSpPr>
        <p:spPr>
          <a:xfrm>
            <a:off x="349350" y="2286371"/>
            <a:ext cx="8641200" cy="1704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Components: In essence a component is a directive with template.</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Attribute: Directives that can change the </a:t>
            </a:r>
            <a:r>
              <a:rPr lang="es" sz="1600">
                <a:solidFill>
                  <a:schemeClr val="lt1"/>
                </a:solidFill>
                <a:latin typeface="Nunito"/>
                <a:ea typeface="Nunito"/>
                <a:cs typeface="Nunito"/>
                <a:sym typeface="Nunito"/>
              </a:rPr>
              <a:t>appearance</a:t>
            </a:r>
            <a:r>
              <a:rPr lang="es" sz="1600">
                <a:solidFill>
                  <a:schemeClr val="lt1"/>
                </a:solidFill>
                <a:latin typeface="Nunito"/>
                <a:ea typeface="Nunito"/>
                <a:cs typeface="Nunito"/>
                <a:sym typeface="Nunito"/>
              </a:rPr>
              <a:t> or behavior or an element, component or another directive.</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Structural directive: This directives can change the DOM layout adding or removing elements.</a:t>
            </a:r>
            <a:endParaRPr sz="1600">
              <a:solidFill>
                <a:schemeClr val="lt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Directives: Attribute</a:t>
            </a:r>
            <a:endParaRPr b="1" sz="2500">
              <a:solidFill>
                <a:schemeClr val="lt1"/>
              </a:solidFill>
              <a:latin typeface="Nunito"/>
              <a:ea typeface="Nunito"/>
              <a:cs typeface="Nunito"/>
              <a:sym typeface="Nunito"/>
            </a:endParaRPr>
          </a:p>
        </p:txBody>
      </p:sp>
      <p:sp>
        <p:nvSpPr>
          <p:cNvPr id="308" name="Google Shape;308;p38"/>
          <p:cNvSpPr/>
          <p:nvPr/>
        </p:nvSpPr>
        <p:spPr>
          <a:xfrm>
            <a:off x="245400" y="1134200"/>
            <a:ext cx="4551000" cy="1219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txBox="1"/>
          <p:nvPr>
            <p:ph idx="1" type="body"/>
          </p:nvPr>
        </p:nvSpPr>
        <p:spPr>
          <a:xfrm>
            <a:off x="263075" y="1185200"/>
            <a:ext cx="4533300" cy="161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Angular provide us some attribute directives to change appearance or </a:t>
            </a:r>
            <a:r>
              <a:rPr lang="es" sz="1600">
                <a:solidFill>
                  <a:schemeClr val="lt1"/>
                </a:solidFill>
                <a:latin typeface="Nunito"/>
                <a:ea typeface="Nunito"/>
                <a:cs typeface="Nunito"/>
                <a:sym typeface="Nunito"/>
              </a:rPr>
              <a:t>accessing</a:t>
            </a:r>
            <a:r>
              <a:rPr lang="es" sz="1600">
                <a:solidFill>
                  <a:schemeClr val="lt1"/>
                </a:solidFill>
                <a:latin typeface="Nunito"/>
                <a:ea typeface="Nunito"/>
                <a:cs typeface="Nunito"/>
                <a:sym typeface="Nunito"/>
              </a:rPr>
              <a:t> to new capabilities to elements.</a:t>
            </a:r>
            <a:endParaRPr sz="1600">
              <a:solidFill>
                <a:schemeClr val="lt1"/>
              </a:solidFill>
              <a:latin typeface="Nunito"/>
              <a:ea typeface="Nunito"/>
              <a:cs typeface="Nunito"/>
              <a:sym typeface="Nunito"/>
            </a:endParaRPr>
          </a:p>
        </p:txBody>
      </p:sp>
      <p:pic>
        <p:nvPicPr>
          <p:cNvPr id="310" name="Google Shape;310;p38"/>
          <p:cNvPicPr preferRelativeResize="0"/>
          <p:nvPr/>
        </p:nvPicPr>
        <p:blipFill>
          <a:blip r:embed="rId3">
            <a:alphaModFix/>
          </a:blip>
          <a:stretch>
            <a:fillRect/>
          </a:stretch>
        </p:blipFill>
        <p:spPr>
          <a:xfrm>
            <a:off x="4965650" y="445025"/>
            <a:ext cx="4004125" cy="4164425"/>
          </a:xfrm>
          <a:prstGeom prst="rect">
            <a:avLst/>
          </a:prstGeom>
          <a:noFill/>
          <a:ln>
            <a:noFill/>
          </a:ln>
        </p:spPr>
      </p:pic>
      <p:pic>
        <p:nvPicPr>
          <p:cNvPr id="311" name="Google Shape;311;p38"/>
          <p:cNvPicPr preferRelativeResize="0"/>
          <p:nvPr/>
        </p:nvPicPr>
        <p:blipFill>
          <a:blip r:embed="rId4">
            <a:alphaModFix/>
          </a:blip>
          <a:stretch>
            <a:fillRect/>
          </a:stretch>
        </p:blipFill>
        <p:spPr>
          <a:xfrm>
            <a:off x="311700" y="2571750"/>
            <a:ext cx="3832611" cy="2037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Directives: Structural</a:t>
            </a:r>
            <a:endParaRPr b="1" sz="2500">
              <a:solidFill>
                <a:schemeClr val="lt1"/>
              </a:solidFill>
              <a:latin typeface="Nunito"/>
              <a:ea typeface="Nunito"/>
              <a:cs typeface="Nunito"/>
              <a:sym typeface="Nunito"/>
            </a:endParaRPr>
          </a:p>
        </p:txBody>
      </p:sp>
      <p:sp>
        <p:nvSpPr>
          <p:cNvPr id="317" name="Google Shape;317;p39"/>
          <p:cNvSpPr/>
          <p:nvPr/>
        </p:nvSpPr>
        <p:spPr>
          <a:xfrm>
            <a:off x="245400" y="1134200"/>
            <a:ext cx="4551000" cy="1219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txBox="1"/>
          <p:nvPr>
            <p:ph idx="1" type="body"/>
          </p:nvPr>
        </p:nvSpPr>
        <p:spPr>
          <a:xfrm>
            <a:off x="263075" y="1185200"/>
            <a:ext cx="4533300" cy="161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Angular provide us some structural directives that allow us to show or hide element or create a set of elements depends on iterable object.</a:t>
            </a:r>
            <a:endParaRPr sz="1600">
              <a:solidFill>
                <a:schemeClr val="lt1"/>
              </a:solidFill>
              <a:latin typeface="Nunito"/>
              <a:ea typeface="Nunito"/>
              <a:cs typeface="Nunito"/>
              <a:sym typeface="Nunito"/>
            </a:endParaRPr>
          </a:p>
        </p:txBody>
      </p:sp>
      <p:pic>
        <p:nvPicPr>
          <p:cNvPr id="319" name="Google Shape;319;p39"/>
          <p:cNvPicPr preferRelativeResize="0"/>
          <p:nvPr/>
        </p:nvPicPr>
        <p:blipFill>
          <a:blip r:embed="rId3">
            <a:alphaModFix/>
          </a:blip>
          <a:stretch>
            <a:fillRect/>
          </a:stretch>
        </p:blipFill>
        <p:spPr>
          <a:xfrm>
            <a:off x="5109925" y="267813"/>
            <a:ext cx="3640225" cy="4607875"/>
          </a:xfrm>
          <a:prstGeom prst="rect">
            <a:avLst/>
          </a:prstGeom>
          <a:noFill/>
          <a:ln>
            <a:noFill/>
          </a:ln>
        </p:spPr>
      </p:pic>
      <p:pic>
        <p:nvPicPr>
          <p:cNvPr id="320" name="Google Shape;320;p39"/>
          <p:cNvPicPr preferRelativeResize="0"/>
          <p:nvPr/>
        </p:nvPicPr>
        <p:blipFill>
          <a:blip r:embed="rId4">
            <a:alphaModFix/>
          </a:blip>
          <a:stretch>
            <a:fillRect/>
          </a:stretch>
        </p:blipFill>
        <p:spPr>
          <a:xfrm>
            <a:off x="387900" y="2571750"/>
            <a:ext cx="2789286" cy="2303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p:nvPr/>
        </p:nvSpPr>
        <p:spPr>
          <a:xfrm>
            <a:off x="179125" y="1170125"/>
            <a:ext cx="8466600" cy="8037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Pipes</a:t>
            </a:r>
            <a:endParaRPr b="1" sz="2500">
              <a:solidFill>
                <a:schemeClr val="lt1"/>
              </a:solidFill>
              <a:latin typeface="Nunito"/>
              <a:ea typeface="Nunito"/>
              <a:cs typeface="Nunito"/>
              <a:sym typeface="Nunito"/>
            </a:endParaRPr>
          </a:p>
        </p:txBody>
      </p:sp>
      <p:sp>
        <p:nvSpPr>
          <p:cNvPr id="327" name="Google Shape;327;p40"/>
          <p:cNvSpPr txBox="1"/>
          <p:nvPr>
            <p:ph idx="1" type="body"/>
          </p:nvPr>
        </p:nvSpPr>
        <p:spPr>
          <a:xfrm>
            <a:off x="283400" y="1170125"/>
            <a:ext cx="8121600" cy="80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Pipes are function that can be used directly in template to transform values, angular provide us the next ones.</a:t>
            </a:r>
            <a:endParaRPr sz="1600">
              <a:solidFill>
                <a:schemeClr val="lt1"/>
              </a:solidFill>
              <a:latin typeface="Nunito"/>
              <a:ea typeface="Nunito"/>
              <a:cs typeface="Nunito"/>
              <a:sym typeface="Nunito"/>
            </a:endParaRPr>
          </a:p>
        </p:txBody>
      </p:sp>
      <p:sp>
        <p:nvSpPr>
          <p:cNvPr id="328" name="Google Shape;328;p40"/>
          <p:cNvSpPr/>
          <p:nvPr/>
        </p:nvSpPr>
        <p:spPr>
          <a:xfrm>
            <a:off x="221575" y="2120125"/>
            <a:ext cx="8424000" cy="25440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txBox="1"/>
          <p:nvPr>
            <p:ph idx="1" type="body"/>
          </p:nvPr>
        </p:nvSpPr>
        <p:spPr>
          <a:xfrm>
            <a:off x="354150" y="2120125"/>
            <a:ext cx="8291700" cy="25953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DatePipe</a:t>
            </a:r>
            <a:r>
              <a:rPr lang="es" sz="1600">
                <a:solidFill>
                  <a:schemeClr val="lt1"/>
                </a:solidFill>
                <a:latin typeface="Nunito"/>
                <a:ea typeface="Nunito"/>
                <a:cs typeface="Nunito"/>
                <a:sym typeface="Nunito"/>
              </a:rPr>
              <a:t>: Formats a date value.</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UpperCasePipe: Transform text to upper case.</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LowerCasePipe: Transform text to lower case.</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CurrencyPipe: Transform a number to a currency string.</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DecimalPipe: Transform a number into a string with a decimal point.</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PercentPipe: Transform a number to a percentage string.</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AsyncPipe: This is a especial pipe, it receive an observable the pipe is subscribed to the observable and return all the values </a:t>
            </a:r>
            <a:r>
              <a:rPr lang="es" sz="1600">
                <a:solidFill>
                  <a:schemeClr val="lt1"/>
                </a:solidFill>
                <a:latin typeface="Nunito"/>
                <a:ea typeface="Nunito"/>
                <a:cs typeface="Nunito"/>
                <a:sym typeface="Nunito"/>
              </a:rPr>
              <a:t>emitted</a:t>
            </a:r>
            <a:r>
              <a:rPr lang="es" sz="1600">
                <a:solidFill>
                  <a:schemeClr val="lt1"/>
                </a:solidFill>
                <a:latin typeface="Nunito"/>
                <a:ea typeface="Nunito"/>
                <a:cs typeface="Nunito"/>
                <a:sym typeface="Nunito"/>
              </a:rPr>
              <a:t> by observable to the template, the same pipe is responsible to unsubscribe from observable.</a:t>
            </a:r>
            <a:endParaRPr sz="1600">
              <a:solidFill>
                <a:schemeClr val="lt1"/>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p:nvPr/>
        </p:nvSpPr>
        <p:spPr>
          <a:xfrm>
            <a:off x="179125" y="1170125"/>
            <a:ext cx="5643600" cy="7968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Pipes: How to use</a:t>
            </a:r>
            <a:endParaRPr b="1" sz="2500">
              <a:solidFill>
                <a:schemeClr val="lt1"/>
              </a:solidFill>
              <a:latin typeface="Nunito"/>
              <a:ea typeface="Nunito"/>
              <a:cs typeface="Nunito"/>
              <a:sym typeface="Nunito"/>
            </a:endParaRPr>
          </a:p>
        </p:txBody>
      </p:sp>
      <p:sp>
        <p:nvSpPr>
          <p:cNvPr id="336" name="Google Shape;336;p41"/>
          <p:cNvSpPr txBox="1"/>
          <p:nvPr>
            <p:ph idx="1" type="body"/>
          </p:nvPr>
        </p:nvSpPr>
        <p:spPr>
          <a:xfrm>
            <a:off x="283400" y="1170125"/>
            <a:ext cx="5588700" cy="100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We can add a pipe in every place we set a property in template with the syntax propertyName | pipeName. </a:t>
            </a:r>
            <a:endParaRPr sz="1600">
              <a:solidFill>
                <a:schemeClr val="lt1"/>
              </a:solidFill>
              <a:latin typeface="Nunito"/>
              <a:ea typeface="Nunito"/>
              <a:cs typeface="Nunito"/>
              <a:sym typeface="Nunito"/>
            </a:endParaRPr>
          </a:p>
        </p:txBody>
      </p:sp>
      <p:pic>
        <p:nvPicPr>
          <p:cNvPr id="337" name="Google Shape;337;p41"/>
          <p:cNvPicPr preferRelativeResize="0"/>
          <p:nvPr/>
        </p:nvPicPr>
        <p:blipFill>
          <a:blip r:embed="rId3">
            <a:alphaModFix/>
          </a:blip>
          <a:stretch>
            <a:fillRect/>
          </a:stretch>
        </p:blipFill>
        <p:spPr>
          <a:xfrm>
            <a:off x="6020300" y="846075"/>
            <a:ext cx="2812001" cy="4074275"/>
          </a:xfrm>
          <a:prstGeom prst="rect">
            <a:avLst/>
          </a:prstGeom>
          <a:noFill/>
          <a:ln>
            <a:noFill/>
          </a:ln>
        </p:spPr>
      </p:pic>
      <p:pic>
        <p:nvPicPr>
          <p:cNvPr id="338" name="Google Shape;338;p41"/>
          <p:cNvPicPr preferRelativeResize="0"/>
          <p:nvPr/>
        </p:nvPicPr>
        <p:blipFill>
          <a:blip r:embed="rId4">
            <a:alphaModFix/>
          </a:blip>
          <a:stretch>
            <a:fillRect/>
          </a:stretch>
        </p:blipFill>
        <p:spPr>
          <a:xfrm>
            <a:off x="251450" y="2179025"/>
            <a:ext cx="3187074" cy="2659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chemeClr val="lt1"/>
                </a:solidFill>
                <a:latin typeface="Nunito"/>
                <a:ea typeface="Nunito"/>
                <a:cs typeface="Nunito"/>
                <a:sym typeface="Nunito"/>
              </a:rPr>
              <a:t>Why Angular is considered framework and not lib?</a:t>
            </a:r>
            <a:endParaRPr b="1">
              <a:solidFill>
                <a:schemeClr val="lt1"/>
              </a:solidFill>
              <a:latin typeface="Nunito"/>
              <a:ea typeface="Nunito"/>
              <a:cs typeface="Nunito"/>
              <a:sym typeface="Nunito"/>
            </a:endParaRPr>
          </a:p>
        </p:txBody>
      </p:sp>
      <p:pic>
        <p:nvPicPr>
          <p:cNvPr id="71" name="Google Shape;71;p15"/>
          <p:cNvPicPr preferRelativeResize="0"/>
          <p:nvPr/>
        </p:nvPicPr>
        <p:blipFill>
          <a:blip r:embed="rId3">
            <a:alphaModFix/>
          </a:blip>
          <a:stretch>
            <a:fillRect/>
          </a:stretch>
        </p:blipFill>
        <p:spPr>
          <a:xfrm>
            <a:off x="661450" y="1578425"/>
            <a:ext cx="1164475" cy="1252125"/>
          </a:xfrm>
          <a:prstGeom prst="rect">
            <a:avLst/>
          </a:prstGeom>
          <a:noFill/>
          <a:ln>
            <a:noFill/>
          </a:ln>
        </p:spPr>
      </p:pic>
      <p:pic>
        <p:nvPicPr>
          <p:cNvPr id="72" name="Google Shape;72;p15"/>
          <p:cNvPicPr preferRelativeResize="0"/>
          <p:nvPr/>
        </p:nvPicPr>
        <p:blipFill>
          <a:blip r:embed="rId4">
            <a:alphaModFix/>
          </a:blip>
          <a:stretch>
            <a:fillRect/>
          </a:stretch>
        </p:blipFill>
        <p:spPr>
          <a:xfrm>
            <a:off x="1877575" y="2156425"/>
            <a:ext cx="1198975" cy="1289225"/>
          </a:xfrm>
          <a:prstGeom prst="rect">
            <a:avLst/>
          </a:prstGeom>
          <a:noFill/>
          <a:ln>
            <a:noFill/>
          </a:ln>
        </p:spPr>
      </p:pic>
      <p:pic>
        <p:nvPicPr>
          <p:cNvPr id="73" name="Google Shape;73;p15"/>
          <p:cNvPicPr preferRelativeResize="0"/>
          <p:nvPr/>
        </p:nvPicPr>
        <p:blipFill>
          <a:blip r:embed="rId5">
            <a:alphaModFix/>
          </a:blip>
          <a:stretch>
            <a:fillRect/>
          </a:stretch>
        </p:blipFill>
        <p:spPr>
          <a:xfrm>
            <a:off x="3128200" y="1191350"/>
            <a:ext cx="1229325" cy="1321850"/>
          </a:xfrm>
          <a:prstGeom prst="rect">
            <a:avLst/>
          </a:prstGeom>
          <a:noFill/>
          <a:ln>
            <a:noFill/>
          </a:ln>
        </p:spPr>
      </p:pic>
      <p:pic>
        <p:nvPicPr>
          <p:cNvPr id="74" name="Google Shape;74;p15"/>
          <p:cNvPicPr preferRelativeResize="0"/>
          <p:nvPr/>
        </p:nvPicPr>
        <p:blipFill>
          <a:blip r:embed="rId6">
            <a:alphaModFix/>
          </a:blip>
          <a:stretch>
            <a:fillRect/>
          </a:stretch>
        </p:blipFill>
        <p:spPr>
          <a:xfrm>
            <a:off x="3247900" y="2654850"/>
            <a:ext cx="1229325" cy="1321855"/>
          </a:xfrm>
          <a:prstGeom prst="rect">
            <a:avLst/>
          </a:prstGeom>
          <a:noFill/>
          <a:ln>
            <a:noFill/>
          </a:ln>
        </p:spPr>
      </p:pic>
      <p:pic>
        <p:nvPicPr>
          <p:cNvPr id="75" name="Google Shape;75;p15"/>
          <p:cNvPicPr preferRelativeResize="0"/>
          <p:nvPr/>
        </p:nvPicPr>
        <p:blipFill>
          <a:blip r:embed="rId7">
            <a:alphaModFix/>
          </a:blip>
          <a:stretch>
            <a:fillRect/>
          </a:stretch>
        </p:blipFill>
        <p:spPr>
          <a:xfrm>
            <a:off x="4597800" y="1726900"/>
            <a:ext cx="1198975" cy="1289221"/>
          </a:xfrm>
          <a:prstGeom prst="rect">
            <a:avLst/>
          </a:prstGeom>
          <a:noFill/>
          <a:ln>
            <a:noFill/>
          </a:ln>
        </p:spPr>
      </p:pic>
      <p:pic>
        <p:nvPicPr>
          <p:cNvPr id="76" name="Google Shape;76;p15"/>
          <p:cNvPicPr preferRelativeResize="0"/>
          <p:nvPr/>
        </p:nvPicPr>
        <p:blipFill>
          <a:blip r:embed="rId8">
            <a:alphaModFix/>
          </a:blip>
          <a:stretch>
            <a:fillRect/>
          </a:stretch>
        </p:blipFill>
        <p:spPr>
          <a:xfrm>
            <a:off x="201175" y="2919975"/>
            <a:ext cx="1164475" cy="1252128"/>
          </a:xfrm>
          <a:prstGeom prst="rect">
            <a:avLst/>
          </a:prstGeom>
          <a:noFill/>
          <a:ln>
            <a:noFill/>
          </a:ln>
        </p:spPr>
      </p:pic>
      <p:pic>
        <p:nvPicPr>
          <p:cNvPr id="77" name="Google Shape;77;p15"/>
          <p:cNvPicPr preferRelativeResize="0"/>
          <p:nvPr/>
        </p:nvPicPr>
        <p:blipFill>
          <a:blip r:embed="rId9">
            <a:alphaModFix/>
          </a:blip>
          <a:stretch>
            <a:fillRect/>
          </a:stretch>
        </p:blipFill>
        <p:spPr>
          <a:xfrm>
            <a:off x="4317400" y="3566875"/>
            <a:ext cx="1198975" cy="1289215"/>
          </a:xfrm>
          <a:prstGeom prst="rect">
            <a:avLst/>
          </a:prstGeom>
          <a:noFill/>
          <a:ln>
            <a:noFill/>
          </a:ln>
        </p:spPr>
      </p:pic>
      <p:pic>
        <p:nvPicPr>
          <p:cNvPr id="78" name="Google Shape;78;p15"/>
          <p:cNvPicPr preferRelativeResize="0"/>
          <p:nvPr/>
        </p:nvPicPr>
        <p:blipFill>
          <a:blip r:embed="rId10">
            <a:alphaModFix/>
          </a:blip>
          <a:stretch>
            <a:fillRect/>
          </a:stretch>
        </p:blipFill>
        <p:spPr>
          <a:xfrm>
            <a:off x="1365650" y="3513850"/>
            <a:ext cx="1085600" cy="1167300"/>
          </a:xfrm>
          <a:prstGeom prst="rect">
            <a:avLst/>
          </a:prstGeom>
          <a:noFill/>
          <a:ln>
            <a:noFill/>
          </a:ln>
        </p:spPr>
      </p:pic>
      <p:pic>
        <p:nvPicPr>
          <p:cNvPr id="79" name="Google Shape;79;p15"/>
          <p:cNvPicPr preferRelativeResize="0"/>
          <p:nvPr/>
        </p:nvPicPr>
        <p:blipFill>
          <a:blip r:embed="rId11">
            <a:alphaModFix/>
          </a:blip>
          <a:stretch>
            <a:fillRect/>
          </a:stretch>
        </p:blipFill>
        <p:spPr>
          <a:xfrm>
            <a:off x="2475800" y="3895650"/>
            <a:ext cx="1085600" cy="1167307"/>
          </a:xfrm>
          <a:prstGeom prst="rect">
            <a:avLst/>
          </a:prstGeom>
          <a:noFill/>
          <a:ln>
            <a:noFill/>
          </a:ln>
        </p:spPr>
      </p:pic>
      <p:pic>
        <p:nvPicPr>
          <p:cNvPr id="80" name="Google Shape;80;p15"/>
          <p:cNvPicPr preferRelativeResize="0"/>
          <p:nvPr/>
        </p:nvPicPr>
        <p:blipFill>
          <a:blip r:embed="rId12">
            <a:alphaModFix/>
          </a:blip>
          <a:stretch>
            <a:fillRect/>
          </a:stretch>
        </p:blipFill>
        <p:spPr>
          <a:xfrm>
            <a:off x="5436825" y="2809400"/>
            <a:ext cx="1085600" cy="1167312"/>
          </a:xfrm>
          <a:prstGeom prst="rect">
            <a:avLst/>
          </a:prstGeom>
          <a:noFill/>
          <a:ln>
            <a:noFill/>
          </a:ln>
        </p:spPr>
      </p:pic>
      <p:pic>
        <p:nvPicPr>
          <p:cNvPr id="81" name="Google Shape;81;p15"/>
          <p:cNvPicPr preferRelativeResize="0"/>
          <p:nvPr/>
        </p:nvPicPr>
        <p:blipFill>
          <a:blip r:embed="rId13">
            <a:alphaModFix/>
          </a:blip>
          <a:stretch>
            <a:fillRect/>
          </a:stretch>
        </p:blipFill>
        <p:spPr>
          <a:xfrm>
            <a:off x="5849799" y="1017725"/>
            <a:ext cx="1164475" cy="1252135"/>
          </a:xfrm>
          <a:prstGeom prst="rect">
            <a:avLst/>
          </a:prstGeom>
          <a:noFill/>
          <a:ln>
            <a:noFill/>
          </a:ln>
        </p:spPr>
      </p:pic>
      <p:pic>
        <p:nvPicPr>
          <p:cNvPr id="82" name="Google Shape;82;p15"/>
          <p:cNvPicPr preferRelativeResize="0"/>
          <p:nvPr/>
        </p:nvPicPr>
        <p:blipFill>
          <a:blip r:embed="rId14">
            <a:alphaModFix/>
          </a:blip>
          <a:stretch>
            <a:fillRect/>
          </a:stretch>
        </p:blipFill>
        <p:spPr>
          <a:xfrm>
            <a:off x="6033925" y="3895638"/>
            <a:ext cx="1085600" cy="1167321"/>
          </a:xfrm>
          <a:prstGeom prst="rect">
            <a:avLst/>
          </a:prstGeom>
          <a:noFill/>
          <a:ln>
            <a:noFill/>
          </a:ln>
        </p:spPr>
      </p:pic>
      <p:pic>
        <p:nvPicPr>
          <p:cNvPr id="83" name="Google Shape;83;p15"/>
          <p:cNvPicPr preferRelativeResize="0"/>
          <p:nvPr/>
        </p:nvPicPr>
        <p:blipFill>
          <a:blip r:embed="rId15">
            <a:alphaModFix/>
          </a:blip>
          <a:stretch>
            <a:fillRect/>
          </a:stretch>
        </p:blipFill>
        <p:spPr>
          <a:xfrm>
            <a:off x="1825925" y="946725"/>
            <a:ext cx="1125025" cy="1209700"/>
          </a:xfrm>
          <a:prstGeom prst="rect">
            <a:avLst/>
          </a:prstGeom>
          <a:noFill/>
          <a:ln>
            <a:noFill/>
          </a:ln>
        </p:spPr>
      </p:pic>
      <p:pic>
        <p:nvPicPr>
          <p:cNvPr id="84" name="Google Shape;84;p15"/>
          <p:cNvPicPr preferRelativeResize="0"/>
          <p:nvPr/>
        </p:nvPicPr>
        <p:blipFill>
          <a:blip r:embed="rId16">
            <a:alphaModFix/>
          </a:blip>
          <a:stretch>
            <a:fillRect/>
          </a:stretch>
        </p:blipFill>
        <p:spPr>
          <a:xfrm>
            <a:off x="6572775" y="2235925"/>
            <a:ext cx="1125025" cy="1209725"/>
          </a:xfrm>
          <a:prstGeom prst="rect">
            <a:avLst/>
          </a:prstGeom>
          <a:noFill/>
          <a:ln>
            <a:noFill/>
          </a:ln>
        </p:spPr>
      </p:pic>
      <p:pic>
        <p:nvPicPr>
          <p:cNvPr id="85" name="Google Shape;85;p15"/>
          <p:cNvPicPr preferRelativeResize="0"/>
          <p:nvPr/>
        </p:nvPicPr>
        <p:blipFill>
          <a:blip r:embed="rId17">
            <a:alphaModFix/>
          </a:blip>
          <a:stretch>
            <a:fillRect/>
          </a:stretch>
        </p:blipFill>
        <p:spPr>
          <a:xfrm>
            <a:off x="7119525" y="3421100"/>
            <a:ext cx="1085600" cy="1167307"/>
          </a:xfrm>
          <a:prstGeom prst="rect">
            <a:avLst/>
          </a:prstGeom>
          <a:noFill/>
          <a:ln>
            <a:noFill/>
          </a:ln>
        </p:spPr>
      </p:pic>
      <p:pic>
        <p:nvPicPr>
          <p:cNvPr id="86" name="Google Shape;86;p15"/>
          <p:cNvPicPr preferRelativeResize="0"/>
          <p:nvPr/>
        </p:nvPicPr>
        <p:blipFill>
          <a:blip r:embed="rId18">
            <a:alphaModFix/>
          </a:blip>
          <a:stretch>
            <a:fillRect/>
          </a:stretch>
        </p:blipFill>
        <p:spPr>
          <a:xfrm>
            <a:off x="7250725" y="1111100"/>
            <a:ext cx="1164475" cy="1252115"/>
          </a:xfrm>
          <a:prstGeom prst="rect">
            <a:avLst/>
          </a:prstGeom>
          <a:noFill/>
          <a:ln>
            <a:noFill/>
          </a:ln>
        </p:spPr>
      </p:pic>
      <p:pic>
        <p:nvPicPr>
          <p:cNvPr id="87" name="Google Shape;87;p15"/>
          <p:cNvPicPr preferRelativeResize="0"/>
          <p:nvPr/>
        </p:nvPicPr>
        <p:blipFill>
          <a:blip r:embed="rId19">
            <a:alphaModFix/>
          </a:blip>
          <a:stretch>
            <a:fillRect/>
          </a:stretch>
        </p:blipFill>
        <p:spPr>
          <a:xfrm>
            <a:off x="2286000" y="10177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200"/>
                                        <p:tgtEl>
                                          <p:spTgt spid="71"/>
                                        </p:tgtEl>
                                        <p:attrNameLst>
                                          <p:attrName>ppt_y</p:attrName>
                                        </p:attrNameLst>
                                      </p:cBhvr>
                                      <p:tavLst>
                                        <p:tav fmla="" tm="0">
                                          <p:val>
                                            <p:strVal val="#ppt_y-1"/>
                                          </p:val>
                                        </p:tav>
                                        <p:tav fmla="" tm="100000">
                                          <p:val>
                                            <p:strVal val="#ppt_y"/>
                                          </p:val>
                                        </p:tav>
                                      </p:tavLst>
                                    </p:anim>
                                  </p:childTnLst>
                                </p:cTn>
                              </p:par>
                            </p:childTnLst>
                          </p:cTn>
                        </p:par>
                        <p:par>
                          <p:cTn fill="hold">
                            <p:stCondLst>
                              <p:cond delay="200"/>
                            </p:stCondLst>
                            <p:childTnLst>
                              <p:par>
                                <p:cTn fill="hold" nodeType="afterEffect" presetClass="entr" presetID="2" presetSubtype="1">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300"/>
                                        <p:tgtEl>
                                          <p:spTgt spid="7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300"/>
                                        <p:tgtEl>
                                          <p:spTgt spid="73"/>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ntr" presetID="2" presetSubtype="1">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300"/>
                                        <p:tgtEl>
                                          <p:spTgt spid="74"/>
                                        </p:tgtEl>
                                        <p:attrNameLst>
                                          <p:attrName>ppt_y</p:attrName>
                                        </p:attrNameLst>
                                      </p:cBhvr>
                                      <p:tavLst>
                                        <p:tav fmla="" tm="0">
                                          <p:val>
                                            <p:strVal val="#ppt_y-1"/>
                                          </p:val>
                                        </p:tav>
                                        <p:tav fmla="" tm="100000">
                                          <p:val>
                                            <p:strVal val="#ppt_y"/>
                                          </p:val>
                                        </p:tav>
                                      </p:tavLst>
                                    </p:anim>
                                  </p:childTnLst>
                                </p:cTn>
                              </p:par>
                            </p:childTnLst>
                          </p:cTn>
                        </p:par>
                        <p:par>
                          <p:cTn fill="hold">
                            <p:stCondLst>
                              <p:cond delay="1100"/>
                            </p:stCondLst>
                            <p:childTnLst>
                              <p:par>
                                <p:cTn fill="hold" nodeType="afterEffect" presetClass="entr" presetID="2" presetSubtype="1">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300"/>
                                        <p:tgtEl>
                                          <p:spTgt spid="75"/>
                                        </p:tgtEl>
                                        <p:attrNameLst>
                                          <p:attrName>ppt_y</p:attrName>
                                        </p:attrNameLst>
                                      </p:cBhvr>
                                      <p:tavLst>
                                        <p:tav fmla="" tm="0">
                                          <p:val>
                                            <p:strVal val="#ppt_y-1"/>
                                          </p:val>
                                        </p:tav>
                                        <p:tav fmla="" tm="100000">
                                          <p:val>
                                            <p:strVal val="#ppt_y"/>
                                          </p:val>
                                        </p:tav>
                                      </p:tavLst>
                                    </p:anim>
                                  </p:childTnLst>
                                </p:cTn>
                              </p:par>
                            </p:childTnLst>
                          </p:cTn>
                        </p:par>
                        <p:par>
                          <p:cTn fill="hold">
                            <p:stCondLst>
                              <p:cond delay="1400"/>
                            </p:stCondLst>
                            <p:childTnLst>
                              <p:par>
                                <p:cTn fill="hold" nodeType="afterEffect" presetClass="entr" presetID="2" presetSubtype="1">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300"/>
                                        <p:tgtEl>
                                          <p:spTgt spid="76"/>
                                        </p:tgtEl>
                                        <p:attrNameLst>
                                          <p:attrName>ppt_y</p:attrName>
                                        </p:attrNameLst>
                                      </p:cBhvr>
                                      <p:tavLst>
                                        <p:tav fmla="" tm="0">
                                          <p:val>
                                            <p:strVal val="#ppt_y-1"/>
                                          </p:val>
                                        </p:tav>
                                        <p:tav fmla="" tm="100000">
                                          <p:val>
                                            <p:strVal val="#ppt_y"/>
                                          </p:val>
                                        </p:tav>
                                      </p:tavLst>
                                    </p:anim>
                                  </p:childTnLst>
                                </p:cTn>
                              </p:par>
                            </p:childTnLst>
                          </p:cTn>
                        </p:par>
                        <p:par>
                          <p:cTn fill="hold">
                            <p:stCondLst>
                              <p:cond delay="1700"/>
                            </p:stCondLst>
                            <p:childTnLst>
                              <p:par>
                                <p:cTn fill="hold" nodeType="afterEffect" presetClass="entr" presetID="2" presetSubtype="1">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300"/>
                                        <p:tgtEl>
                                          <p:spTgt spid="7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400"/>
                                        <p:tgtEl>
                                          <p:spTgt spid="78"/>
                                        </p:tgtEl>
                                        <p:attrNameLst>
                                          <p:attrName>ppt_y</p:attrName>
                                        </p:attrNameLst>
                                      </p:cBhvr>
                                      <p:tavLst>
                                        <p:tav fmla="" tm="0">
                                          <p:val>
                                            <p:strVal val="#ppt_y-1"/>
                                          </p:val>
                                        </p:tav>
                                        <p:tav fmla="" tm="100000">
                                          <p:val>
                                            <p:strVal val="#ppt_y"/>
                                          </p:val>
                                        </p:tav>
                                      </p:tavLst>
                                    </p:anim>
                                  </p:childTnLst>
                                </p:cTn>
                              </p:par>
                            </p:childTnLst>
                          </p:cTn>
                        </p:par>
                        <p:par>
                          <p:cTn fill="hold">
                            <p:stCondLst>
                              <p:cond delay="2400"/>
                            </p:stCondLst>
                            <p:childTnLst>
                              <p:par>
                                <p:cTn fill="hold" nodeType="afterEffect" presetClass="entr" presetID="2" presetSubtype="1">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200"/>
                                        <p:tgtEl>
                                          <p:spTgt spid="79"/>
                                        </p:tgtEl>
                                        <p:attrNameLst>
                                          <p:attrName>ppt_y</p:attrName>
                                        </p:attrNameLst>
                                      </p:cBhvr>
                                      <p:tavLst>
                                        <p:tav fmla="" tm="0">
                                          <p:val>
                                            <p:strVal val="#ppt_y-1"/>
                                          </p:val>
                                        </p:tav>
                                        <p:tav fmla="" tm="100000">
                                          <p:val>
                                            <p:strVal val="#ppt_y"/>
                                          </p:val>
                                        </p:tav>
                                      </p:tavLst>
                                    </p:anim>
                                  </p:childTnLst>
                                </p:cTn>
                              </p:par>
                            </p:childTnLst>
                          </p:cTn>
                        </p:par>
                        <p:par>
                          <p:cTn fill="hold">
                            <p:stCondLst>
                              <p:cond delay="2600"/>
                            </p:stCondLst>
                            <p:childTnLst>
                              <p:par>
                                <p:cTn fill="hold" nodeType="afterEffect" presetClass="entr" presetID="2" presetSubtype="1">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200"/>
                                        <p:tgtEl>
                                          <p:spTgt spid="80"/>
                                        </p:tgtEl>
                                        <p:attrNameLst>
                                          <p:attrName>ppt_y</p:attrName>
                                        </p:attrNameLst>
                                      </p:cBhvr>
                                      <p:tavLst>
                                        <p:tav fmla="" tm="0">
                                          <p:val>
                                            <p:strVal val="#ppt_y-1"/>
                                          </p:val>
                                        </p:tav>
                                        <p:tav fmla="" tm="100000">
                                          <p:val>
                                            <p:strVal val="#ppt_y"/>
                                          </p:val>
                                        </p:tav>
                                      </p:tavLst>
                                    </p:anim>
                                  </p:childTnLst>
                                </p:cTn>
                              </p:par>
                            </p:childTnLst>
                          </p:cTn>
                        </p:par>
                        <p:par>
                          <p:cTn fill="hold">
                            <p:stCondLst>
                              <p:cond delay="2800"/>
                            </p:stCondLst>
                            <p:childTnLst>
                              <p:par>
                                <p:cTn fill="hold" nodeType="afterEffect" presetClass="entr" presetID="2" presetSubtype="1">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300"/>
                                        <p:tgtEl>
                                          <p:spTgt spid="81"/>
                                        </p:tgtEl>
                                        <p:attrNameLst>
                                          <p:attrName>ppt_y</p:attrName>
                                        </p:attrNameLst>
                                      </p:cBhvr>
                                      <p:tavLst>
                                        <p:tav fmla="" tm="0">
                                          <p:val>
                                            <p:strVal val="#ppt_y-1"/>
                                          </p:val>
                                        </p:tav>
                                        <p:tav fmla="" tm="100000">
                                          <p:val>
                                            <p:strVal val="#ppt_y"/>
                                          </p:val>
                                        </p:tav>
                                      </p:tavLst>
                                    </p:anim>
                                  </p:childTnLst>
                                </p:cTn>
                              </p:par>
                            </p:childTnLst>
                          </p:cTn>
                        </p:par>
                        <p:par>
                          <p:cTn fill="hold">
                            <p:stCondLst>
                              <p:cond delay="3100"/>
                            </p:stCondLst>
                            <p:childTnLst>
                              <p:par>
                                <p:cTn fill="hold" nodeType="afterEffect" presetClass="entr" presetID="2" presetSubtype="1">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300"/>
                                        <p:tgtEl>
                                          <p:spTgt spid="82"/>
                                        </p:tgtEl>
                                        <p:attrNameLst>
                                          <p:attrName>ppt_y</p:attrName>
                                        </p:attrNameLst>
                                      </p:cBhvr>
                                      <p:tavLst>
                                        <p:tav fmla="" tm="0">
                                          <p:val>
                                            <p:strVal val="#ppt_y-1"/>
                                          </p:val>
                                        </p:tav>
                                        <p:tav fmla="" tm="100000">
                                          <p:val>
                                            <p:strVal val="#ppt_y"/>
                                          </p:val>
                                        </p:tav>
                                      </p:tavLst>
                                    </p:anim>
                                  </p:childTnLst>
                                </p:cTn>
                              </p:par>
                            </p:childTnLst>
                          </p:cTn>
                        </p:par>
                        <p:par>
                          <p:cTn fill="hold">
                            <p:stCondLst>
                              <p:cond delay="3400"/>
                            </p:stCondLst>
                            <p:childTnLst>
                              <p:par>
                                <p:cTn fill="hold" nodeType="afterEffect" presetClass="entr" presetID="2" presetSubtype="1">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300"/>
                                        <p:tgtEl>
                                          <p:spTgt spid="83"/>
                                        </p:tgtEl>
                                        <p:attrNameLst>
                                          <p:attrName>ppt_y</p:attrName>
                                        </p:attrNameLst>
                                      </p:cBhvr>
                                      <p:tavLst>
                                        <p:tav fmla="" tm="0">
                                          <p:val>
                                            <p:strVal val="#ppt_y-1"/>
                                          </p:val>
                                        </p:tav>
                                        <p:tav fmla="" tm="100000">
                                          <p:val>
                                            <p:strVal val="#ppt_y"/>
                                          </p:val>
                                        </p:tav>
                                      </p:tavLst>
                                    </p:anim>
                                  </p:childTnLst>
                                </p:cTn>
                              </p:par>
                            </p:childTnLst>
                          </p:cTn>
                        </p:par>
                        <p:par>
                          <p:cTn fill="hold">
                            <p:stCondLst>
                              <p:cond delay="3700"/>
                            </p:stCondLst>
                            <p:childTnLst>
                              <p:par>
                                <p:cTn fill="hold" nodeType="afterEffect" presetClass="entr" presetID="2" presetSubtype="1">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300"/>
                                        <p:tgtEl>
                                          <p:spTgt spid="84"/>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300"/>
                                        <p:tgtEl>
                                          <p:spTgt spid="85"/>
                                        </p:tgtEl>
                                        <p:attrNameLst>
                                          <p:attrName>ppt_y</p:attrName>
                                        </p:attrNameLst>
                                      </p:cBhvr>
                                      <p:tavLst>
                                        <p:tav fmla="" tm="0">
                                          <p:val>
                                            <p:strVal val="#ppt_y-1"/>
                                          </p:val>
                                        </p:tav>
                                        <p:tav fmla="" tm="100000">
                                          <p:val>
                                            <p:strVal val="#ppt_y"/>
                                          </p:val>
                                        </p:tav>
                                      </p:tavLst>
                                    </p:anim>
                                  </p:childTnLst>
                                </p:cTn>
                              </p:par>
                            </p:childTnLst>
                          </p:cTn>
                        </p:par>
                        <p:par>
                          <p:cTn fill="hold">
                            <p:stCondLst>
                              <p:cond delay="4300"/>
                            </p:stCondLst>
                            <p:childTnLst>
                              <p:par>
                                <p:cTn fill="hold" nodeType="afterEffect" presetClass="entr" presetID="2" presetSubtype="1">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200"/>
                                        <p:tgtEl>
                                          <p:spTgt spid="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300"/>
                                        <p:tgtEl>
                                          <p:spTgt spid="87"/>
                                        </p:tgtEl>
                                        <p:attrNameLst>
                                          <p:attrName>ppt_w</p:attrName>
                                        </p:attrNameLst>
                                      </p:cBhvr>
                                      <p:tavLst>
                                        <p:tav fmla="" tm="0">
                                          <p:val>
                                            <p:strVal val="0"/>
                                          </p:val>
                                        </p:tav>
                                        <p:tav fmla="" tm="100000">
                                          <p:val>
                                            <p:strVal val="#ppt_w"/>
                                          </p:val>
                                        </p:tav>
                                      </p:tavLst>
                                    </p:anim>
                                    <p:anim calcmode="lin" valueType="num">
                                      <p:cBhvr additive="base">
                                        <p:cTn dur="300"/>
                                        <p:tgtEl>
                                          <p:spTgt spid="8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p:nvPr/>
        </p:nvSpPr>
        <p:spPr>
          <a:xfrm>
            <a:off x="179125" y="1170125"/>
            <a:ext cx="8834400" cy="14016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Pipes: Custom pipes</a:t>
            </a:r>
            <a:endParaRPr b="1" sz="2500">
              <a:solidFill>
                <a:schemeClr val="lt1"/>
              </a:solidFill>
              <a:latin typeface="Nunito"/>
              <a:ea typeface="Nunito"/>
              <a:cs typeface="Nunito"/>
              <a:sym typeface="Nunito"/>
            </a:endParaRPr>
          </a:p>
        </p:txBody>
      </p:sp>
      <p:sp>
        <p:nvSpPr>
          <p:cNvPr id="345" name="Google Shape;345;p42"/>
          <p:cNvSpPr txBox="1"/>
          <p:nvPr>
            <p:ph idx="1" type="body"/>
          </p:nvPr>
        </p:nvSpPr>
        <p:spPr>
          <a:xfrm>
            <a:off x="179000" y="1170125"/>
            <a:ext cx="8784900" cy="14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600">
                <a:solidFill>
                  <a:schemeClr val="lt1"/>
                </a:solidFill>
                <a:latin typeface="Nunito"/>
                <a:ea typeface="Nunito"/>
                <a:cs typeface="Nunito"/>
                <a:sym typeface="Nunito"/>
              </a:rPr>
              <a:t>We can create our custom pipe to make the transform that we need for example apply a filter in some list.</a:t>
            </a:r>
            <a:endParaRPr sz="1600">
              <a:solidFill>
                <a:schemeClr val="lt1"/>
              </a:solidFill>
              <a:latin typeface="Nunito"/>
              <a:ea typeface="Nunito"/>
              <a:cs typeface="Nunito"/>
              <a:sym typeface="Nunito"/>
            </a:endParaRPr>
          </a:p>
          <a:p>
            <a:pPr indent="0" lvl="0" marL="0" rtl="0" algn="l">
              <a:spcBef>
                <a:spcPts val="1200"/>
              </a:spcBef>
              <a:spcAft>
                <a:spcPts val="1200"/>
              </a:spcAft>
              <a:buNone/>
            </a:pPr>
            <a:r>
              <a:rPr lang="es" sz="1600">
                <a:solidFill>
                  <a:schemeClr val="lt1"/>
                </a:solidFill>
                <a:latin typeface="Nunito"/>
                <a:ea typeface="Nunito"/>
                <a:cs typeface="Nunito"/>
                <a:sym typeface="Nunito"/>
              </a:rPr>
              <a:t>Pipe is a class that implements PipeTransform, the method transform receive the value, some optional args and return a value.</a:t>
            </a:r>
            <a:endParaRPr sz="1600">
              <a:solidFill>
                <a:schemeClr val="lt1"/>
              </a:solidFill>
              <a:latin typeface="Nunito"/>
              <a:ea typeface="Nunito"/>
              <a:cs typeface="Nunito"/>
              <a:sym typeface="Nunito"/>
            </a:endParaRPr>
          </a:p>
        </p:txBody>
      </p:sp>
      <p:sp>
        <p:nvSpPr>
          <p:cNvPr id="346" name="Google Shape;346;p42"/>
          <p:cNvSpPr/>
          <p:nvPr/>
        </p:nvSpPr>
        <p:spPr>
          <a:xfrm>
            <a:off x="5689550" y="4703600"/>
            <a:ext cx="3211200" cy="2877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2"/>
          <p:cNvSpPr txBox="1"/>
          <p:nvPr>
            <p:ph idx="1" type="body"/>
          </p:nvPr>
        </p:nvSpPr>
        <p:spPr>
          <a:xfrm>
            <a:off x="5752700" y="4674800"/>
            <a:ext cx="3211200" cy="35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a:solidFill>
                  <a:schemeClr val="lt1"/>
                </a:solidFill>
                <a:latin typeface="Nunito"/>
                <a:ea typeface="Nunito"/>
                <a:cs typeface="Nunito"/>
                <a:sym typeface="Nunito"/>
              </a:rPr>
              <a:t>**: </a:t>
            </a:r>
            <a:r>
              <a:rPr lang="es" sz="1100">
                <a:solidFill>
                  <a:schemeClr val="lt1"/>
                </a:solidFill>
                <a:latin typeface="Nunito"/>
                <a:ea typeface="Nunito"/>
                <a:cs typeface="Nunito"/>
                <a:sym typeface="Nunito"/>
              </a:rPr>
              <a:t>we can use</a:t>
            </a:r>
            <a:r>
              <a:rPr b="1" lang="es" sz="1100">
                <a:solidFill>
                  <a:schemeClr val="lt1"/>
                </a:solidFill>
                <a:latin typeface="Nunito"/>
                <a:ea typeface="Nunito"/>
                <a:cs typeface="Nunito"/>
                <a:sym typeface="Nunito"/>
              </a:rPr>
              <a:t> p </a:t>
            </a:r>
            <a:r>
              <a:rPr lang="es" sz="1100">
                <a:solidFill>
                  <a:schemeClr val="lt1"/>
                </a:solidFill>
                <a:latin typeface="Nunito"/>
                <a:ea typeface="Nunito"/>
                <a:cs typeface="Nunito"/>
                <a:sym typeface="Nunito"/>
              </a:rPr>
              <a:t>instead of pipe in cli command</a:t>
            </a:r>
            <a:r>
              <a:rPr lang="es" sz="1100">
                <a:solidFill>
                  <a:schemeClr val="lt1"/>
                </a:solidFill>
                <a:latin typeface="Nunito"/>
                <a:ea typeface="Nunito"/>
                <a:cs typeface="Nunito"/>
                <a:sym typeface="Nunito"/>
              </a:rPr>
              <a:t>.</a:t>
            </a:r>
            <a:endParaRPr sz="1100">
              <a:solidFill>
                <a:schemeClr val="lt1"/>
              </a:solidFill>
              <a:latin typeface="Nunito"/>
              <a:ea typeface="Nunito"/>
              <a:cs typeface="Nunito"/>
              <a:sym typeface="Nunito"/>
            </a:endParaRPr>
          </a:p>
        </p:txBody>
      </p:sp>
      <p:pic>
        <p:nvPicPr>
          <p:cNvPr id="348" name="Google Shape;348;p42"/>
          <p:cNvPicPr preferRelativeResize="0"/>
          <p:nvPr/>
        </p:nvPicPr>
        <p:blipFill>
          <a:blip r:embed="rId3">
            <a:alphaModFix/>
          </a:blip>
          <a:stretch>
            <a:fillRect/>
          </a:stretch>
        </p:blipFill>
        <p:spPr>
          <a:xfrm>
            <a:off x="179125" y="3249125"/>
            <a:ext cx="4127859" cy="1798275"/>
          </a:xfrm>
          <a:prstGeom prst="rect">
            <a:avLst/>
          </a:prstGeom>
          <a:noFill/>
          <a:ln>
            <a:noFill/>
          </a:ln>
        </p:spPr>
      </p:pic>
      <p:sp>
        <p:nvSpPr>
          <p:cNvPr id="349" name="Google Shape;349;p42"/>
          <p:cNvSpPr/>
          <p:nvPr/>
        </p:nvSpPr>
        <p:spPr>
          <a:xfrm>
            <a:off x="179125" y="2724125"/>
            <a:ext cx="8784900" cy="4686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txBox="1"/>
          <p:nvPr>
            <p:ph idx="1" type="body"/>
          </p:nvPr>
        </p:nvSpPr>
        <p:spPr>
          <a:xfrm>
            <a:off x="304548" y="2724125"/>
            <a:ext cx="8534100" cy="46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For create</a:t>
            </a:r>
            <a:r>
              <a:rPr lang="es" sz="1600">
                <a:solidFill>
                  <a:schemeClr val="lt1"/>
                </a:solidFill>
                <a:latin typeface="Nunito"/>
                <a:ea typeface="Nunito"/>
                <a:cs typeface="Nunito"/>
                <a:sym typeface="Nunito"/>
              </a:rPr>
              <a:t> a pipe running: </a:t>
            </a:r>
            <a:r>
              <a:rPr b="1" lang="es" sz="1600">
                <a:solidFill>
                  <a:schemeClr val="lt1"/>
                </a:solidFill>
                <a:latin typeface="Nunito"/>
                <a:ea typeface="Nunito"/>
                <a:cs typeface="Nunito"/>
                <a:sym typeface="Nunito"/>
              </a:rPr>
              <a:t>ng generate pipe my-pipe </a:t>
            </a:r>
            <a:r>
              <a:rPr lang="es" sz="1600">
                <a:solidFill>
                  <a:schemeClr val="lt1"/>
                </a:solidFill>
                <a:latin typeface="Nunito"/>
                <a:ea typeface="Nunito"/>
                <a:cs typeface="Nunito"/>
                <a:sym typeface="Nunito"/>
              </a:rPr>
              <a:t>(**)</a:t>
            </a:r>
            <a:r>
              <a:rPr b="1" lang="es" sz="1600">
                <a:solidFill>
                  <a:schemeClr val="lt1"/>
                </a:solidFill>
                <a:latin typeface="Nunito"/>
                <a:ea typeface="Nunito"/>
                <a:cs typeface="Nunito"/>
                <a:sym typeface="Nunito"/>
              </a:rPr>
              <a:t>.</a:t>
            </a:r>
            <a:endParaRPr b="1" sz="1600">
              <a:solidFill>
                <a:schemeClr val="lt1"/>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Pipes: Custom pipes - filter pipe</a:t>
            </a:r>
            <a:endParaRPr b="1" sz="2500">
              <a:solidFill>
                <a:schemeClr val="lt1"/>
              </a:solidFill>
              <a:latin typeface="Nunito"/>
              <a:ea typeface="Nunito"/>
              <a:cs typeface="Nunito"/>
              <a:sym typeface="Nunito"/>
            </a:endParaRPr>
          </a:p>
        </p:txBody>
      </p:sp>
      <p:pic>
        <p:nvPicPr>
          <p:cNvPr id="356" name="Google Shape;356;p43"/>
          <p:cNvPicPr preferRelativeResize="0"/>
          <p:nvPr/>
        </p:nvPicPr>
        <p:blipFill>
          <a:blip r:embed="rId3">
            <a:alphaModFix/>
          </a:blip>
          <a:stretch>
            <a:fillRect/>
          </a:stretch>
        </p:blipFill>
        <p:spPr>
          <a:xfrm>
            <a:off x="5099525" y="1017725"/>
            <a:ext cx="3819525" cy="2362200"/>
          </a:xfrm>
          <a:prstGeom prst="rect">
            <a:avLst/>
          </a:prstGeom>
          <a:noFill/>
          <a:ln>
            <a:noFill/>
          </a:ln>
        </p:spPr>
      </p:pic>
      <p:pic>
        <p:nvPicPr>
          <p:cNvPr id="357" name="Google Shape;357;p43"/>
          <p:cNvPicPr preferRelativeResize="0"/>
          <p:nvPr/>
        </p:nvPicPr>
        <p:blipFill>
          <a:blip r:embed="rId4">
            <a:alphaModFix/>
          </a:blip>
          <a:stretch>
            <a:fillRect/>
          </a:stretch>
        </p:blipFill>
        <p:spPr>
          <a:xfrm>
            <a:off x="311700" y="1017727"/>
            <a:ext cx="4341725" cy="3679600"/>
          </a:xfrm>
          <a:prstGeom prst="rect">
            <a:avLst/>
          </a:prstGeom>
          <a:noFill/>
          <a:ln>
            <a:noFill/>
          </a:ln>
        </p:spPr>
      </p:pic>
      <p:pic>
        <p:nvPicPr>
          <p:cNvPr id="358" name="Google Shape;358;p43"/>
          <p:cNvPicPr preferRelativeResize="0"/>
          <p:nvPr/>
        </p:nvPicPr>
        <p:blipFill>
          <a:blip r:embed="rId5">
            <a:alphaModFix/>
          </a:blip>
          <a:stretch>
            <a:fillRect/>
          </a:stretch>
        </p:blipFill>
        <p:spPr>
          <a:xfrm>
            <a:off x="5099525" y="3463062"/>
            <a:ext cx="3030774" cy="1611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4"/>
          <p:cNvSpPr/>
          <p:nvPr/>
        </p:nvSpPr>
        <p:spPr>
          <a:xfrm>
            <a:off x="179125" y="1170125"/>
            <a:ext cx="8520600" cy="7431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Services</a:t>
            </a:r>
            <a:endParaRPr b="1" sz="2500">
              <a:solidFill>
                <a:schemeClr val="lt1"/>
              </a:solidFill>
              <a:latin typeface="Nunito"/>
              <a:ea typeface="Nunito"/>
              <a:cs typeface="Nunito"/>
              <a:sym typeface="Nunito"/>
            </a:endParaRPr>
          </a:p>
        </p:txBody>
      </p:sp>
      <p:sp>
        <p:nvSpPr>
          <p:cNvPr id="365" name="Google Shape;365;p44"/>
          <p:cNvSpPr txBox="1"/>
          <p:nvPr>
            <p:ph idx="1" type="body"/>
          </p:nvPr>
        </p:nvSpPr>
        <p:spPr>
          <a:xfrm>
            <a:off x="300775" y="1170125"/>
            <a:ext cx="8277300" cy="74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The services are classes that encapsulates some </a:t>
            </a:r>
            <a:r>
              <a:rPr lang="es" sz="1600">
                <a:solidFill>
                  <a:schemeClr val="lt1"/>
                </a:solidFill>
                <a:latin typeface="Nunito"/>
                <a:ea typeface="Nunito"/>
                <a:cs typeface="Nunito"/>
                <a:sym typeface="Nunito"/>
              </a:rPr>
              <a:t>business</a:t>
            </a:r>
            <a:r>
              <a:rPr lang="es" sz="1600">
                <a:solidFill>
                  <a:schemeClr val="lt1"/>
                </a:solidFill>
                <a:latin typeface="Nunito"/>
                <a:ea typeface="Nunito"/>
                <a:cs typeface="Nunito"/>
                <a:sym typeface="Nunito"/>
              </a:rPr>
              <a:t> logic, access to server data (http, ws…), with well-defined purpose, it should do something specific and do it well.</a:t>
            </a:r>
            <a:endParaRPr sz="1600">
              <a:solidFill>
                <a:schemeClr val="lt1"/>
              </a:solidFill>
              <a:latin typeface="Nunito"/>
              <a:ea typeface="Nunito"/>
              <a:cs typeface="Nunito"/>
              <a:sym typeface="Nunito"/>
            </a:endParaRPr>
          </a:p>
        </p:txBody>
      </p:sp>
      <p:sp>
        <p:nvSpPr>
          <p:cNvPr id="366" name="Google Shape;366;p44"/>
          <p:cNvSpPr/>
          <p:nvPr/>
        </p:nvSpPr>
        <p:spPr>
          <a:xfrm>
            <a:off x="179125" y="2069825"/>
            <a:ext cx="8520600" cy="850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4"/>
          <p:cNvSpPr txBox="1"/>
          <p:nvPr>
            <p:ph idx="1" type="body"/>
          </p:nvPr>
        </p:nvSpPr>
        <p:spPr>
          <a:xfrm>
            <a:off x="300775" y="2069825"/>
            <a:ext cx="8277300" cy="899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It can be used by components, directives, pipes, other service or </a:t>
            </a:r>
            <a:r>
              <a:rPr lang="es" sz="1600">
                <a:solidFill>
                  <a:schemeClr val="lt1"/>
                </a:solidFill>
                <a:latin typeface="Nunito"/>
                <a:ea typeface="Nunito"/>
                <a:cs typeface="Nunito"/>
                <a:sym typeface="Nunito"/>
              </a:rPr>
              <a:t>everything</a:t>
            </a:r>
            <a:r>
              <a:rPr lang="es" sz="1600">
                <a:solidFill>
                  <a:schemeClr val="lt1"/>
                </a:solidFill>
                <a:latin typeface="Nunito"/>
                <a:ea typeface="Nunito"/>
                <a:cs typeface="Nunito"/>
                <a:sym typeface="Nunito"/>
              </a:rPr>
              <a:t> else, they are helped with dependency injection to be injected where we need, this let to the services a lot of </a:t>
            </a:r>
            <a:r>
              <a:rPr lang="es" sz="1600">
                <a:solidFill>
                  <a:schemeClr val="lt1"/>
                </a:solidFill>
                <a:latin typeface="Nunito"/>
                <a:ea typeface="Nunito"/>
                <a:cs typeface="Nunito"/>
                <a:sym typeface="Nunito"/>
              </a:rPr>
              <a:t>possibilities</a:t>
            </a:r>
            <a:r>
              <a:rPr lang="es" sz="1600">
                <a:solidFill>
                  <a:schemeClr val="lt1"/>
                </a:solidFill>
                <a:latin typeface="Nunito"/>
                <a:ea typeface="Nunito"/>
                <a:cs typeface="Nunito"/>
                <a:sym typeface="Nunito"/>
              </a:rPr>
              <a:t> to be reused.</a:t>
            </a:r>
            <a:endParaRPr sz="1600">
              <a:solidFill>
                <a:schemeClr val="lt1"/>
              </a:solidFill>
              <a:latin typeface="Nunito"/>
              <a:ea typeface="Nunito"/>
              <a:cs typeface="Nunito"/>
              <a:sym typeface="Nunito"/>
            </a:endParaRPr>
          </a:p>
        </p:txBody>
      </p:sp>
      <p:sp>
        <p:nvSpPr>
          <p:cNvPr id="368" name="Google Shape;368;p44"/>
          <p:cNvSpPr/>
          <p:nvPr/>
        </p:nvSpPr>
        <p:spPr>
          <a:xfrm>
            <a:off x="179125" y="3121925"/>
            <a:ext cx="8520600" cy="4686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4"/>
          <p:cNvSpPr txBox="1"/>
          <p:nvPr>
            <p:ph idx="1" type="body"/>
          </p:nvPr>
        </p:nvSpPr>
        <p:spPr>
          <a:xfrm>
            <a:off x="300775" y="3121925"/>
            <a:ext cx="8277300" cy="46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We can create a service running: </a:t>
            </a:r>
            <a:r>
              <a:rPr b="1" lang="es" sz="1600">
                <a:solidFill>
                  <a:schemeClr val="lt1"/>
                </a:solidFill>
                <a:latin typeface="Nunito"/>
                <a:ea typeface="Nunito"/>
                <a:cs typeface="Nunito"/>
                <a:sym typeface="Nunito"/>
              </a:rPr>
              <a:t>ng generate service my-service </a:t>
            </a:r>
            <a:r>
              <a:rPr lang="es" sz="1600">
                <a:solidFill>
                  <a:schemeClr val="lt1"/>
                </a:solidFill>
                <a:latin typeface="Nunito"/>
                <a:ea typeface="Nunito"/>
                <a:cs typeface="Nunito"/>
                <a:sym typeface="Nunito"/>
              </a:rPr>
              <a:t>(**)</a:t>
            </a:r>
            <a:r>
              <a:rPr b="1" lang="es" sz="1600">
                <a:solidFill>
                  <a:schemeClr val="lt1"/>
                </a:solidFill>
                <a:latin typeface="Nunito"/>
                <a:ea typeface="Nunito"/>
                <a:cs typeface="Nunito"/>
                <a:sym typeface="Nunito"/>
              </a:rPr>
              <a:t>.</a:t>
            </a:r>
            <a:endParaRPr b="1" sz="1600">
              <a:solidFill>
                <a:schemeClr val="lt1"/>
              </a:solidFill>
              <a:latin typeface="Nunito"/>
              <a:ea typeface="Nunito"/>
              <a:cs typeface="Nunito"/>
              <a:sym typeface="Nunito"/>
            </a:endParaRPr>
          </a:p>
        </p:txBody>
      </p:sp>
      <p:sp>
        <p:nvSpPr>
          <p:cNvPr id="370" name="Google Shape;370;p44"/>
          <p:cNvSpPr/>
          <p:nvPr/>
        </p:nvSpPr>
        <p:spPr>
          <a:xfrm>
            <a:off x="5791150" y="4703600"/>
            <a:ext cx="3109500" cy="2877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4"/>
          <p:cNvSpPr txBox="1"/>
          <p:nvPr>
            <p:ph idx="1" type="body"/>
          </p:nvPr>
        </p:nvSpPr>
        <p:spPr>
          <a:xfrm>
            <a:off x="5791150" y="4668650"/>
            <a:ext cx="3109500" cy="357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s" sz="1100">
                <a:solidFill>
                  <a:schemeClr val="lt1"/>
                </a:solidFill>
                <a:latin typeface="Nunito"/>
                <a:ea typeface="Nunito"/>
                <a:cs typeface="Nunito"/>
                <a:sym typeface="Nunito"/>
              </a:rPr>
              <a:t>**: we can use</a:t>
            </a:r>
            <a:r>
              <a:rPr b="1" lang="es" sz="1100">
                <a:solidFill>
                  <a:schemeClr val="lt1"/>
                </a:solidFill>
                <a:latin typeface="Nunito"/>
                <a:ea typeface="Nunito"/>
                <a:cs typeface="Nunito"/>
                <a:sym typeface="Nunito"/>
              </a:rPr>
              <a:t> s </a:t>
            </a:r>
            <a:r>
              <a:rPr lang="es" sz="1100">
                <a:solidFill>
                  <a:schemeClr val="lt1"/>
                </a:solidFill>
                <a:latin typeface="Nunito"/>
                <a:ea typeface="Nunito"/>
                <a:cs typeface="Nunito"/>
                <a:sym typeface="Nunito"/>
              </a:rPr>
              <a:t>instead of service in cli command.</a:t>
            </a:r>
            <a:endParaRPr sz="1100">
              <a:solidFill>
                <a:schemeClr val="lt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5"/>
          <p:cNvSpPr/>
          <p:nvPr/>
        </p:nvSpPr>
        <p:spPr>
          <a:xfrm>
            <a:off x="179125" y="1170125"/>
            <a:ext cx="8520600" cy="7386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Services</a:t>
            </a:r>
            <a:endParaRPr b="1" sz="2500">
              <a:solidFill>
                <a:schemeClr val="lt1"/>
              </a:solidFill>
              <a:latin typeface="Nunito"/>
              <a:ea typeface="Nunito"/>
              <a:cs typeface="Nunito"/>
              <a:sym typeface="Nunito"/>
            </a:endParaRPr>
          </a:p>
        </p:txBody>
      </p:sp>
      <p:sp>
        <p:nvSpPr>
          <p:cNvPr id="378" name="Google Shape;378;p45"/>
          <p:cNvSpPr txBox="1"/>
          <p:nvPr>
            <p:ph idx="1" type="body"/>
          </p:nvPr>
        </p:nvSpPr>
        <p:spPr>
          <a:xfrm>
            <a:off x="300775" y="1170125"/>
            <a:ext cx="8277300" cy="73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Service use the </a:t>
            </a:r>
            <a:r>
              <a:rPr b="1" lang="es" sz="1600">
                <a:solidFill>
                  <a:schemeClr val="lt1"/>
                </a:solidFill>
                <a:latin typeface="Nunito"/>
                <a:ea typeface="Nunito"/>
                <a:cs typeface="Nunito"/>
                <a:sym typeface="Nunito"/>
              </a:rPr>
              <a:t>@Injectable</a:t>
            </a:r>
            <a:r>
              <a:rPr lang="es" sz="1600">
                <a:solidFill>
                  <a:schemeClr val="lt1"/>
                </a:solidFill>
                <a:latin typeface="Nunito"/>
                <a:ea typeface="Nunito"/>
                <a:cs typeface="Nunito"/>
                <a:sym typeface="Nunito"/>
              </a:rPr>
              <a:t> decorator to let angular know that this classes is managed by dependency </a:t>
            </a:r>
            <a:r>
              <a:rPr lang="es" sz="1600">
                <a:solidFill>
                  <a:schemeClr val="lt1"/>
                </a:solidFill>
                <a:latin typeface="Nunito"/>
                <a:ea typeface="Nunito"/>
                <a:cs typeface="Nunito"/>
                <a:sym typeface="Nunito"/>
              </a:rPr>
              <a:t>injection</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p:txBody>
      </p:sp>
      <p:sp>
        <p:nvSpPr>
          <p:cNvPr id="379" name="Google Shape;379;p45"/>
          <p:cNvSpPr/>
          <p:nvPr/>
        </p:nvSpPr>
        <p:spPr>
          <a:xfrm>
            <a:off x="179125" y="2146025"/>
            <a:ext cx="8520600" cy="7386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
          <p:cNvSpPr txBox="1"/>
          <p:nvPr>
            <p:ph idx="1" type="body"/>
          </p:nvPr>
        </p:nvSpPr>
        <p:spPr>
          <a:xfrm>
            <a:off x="300775" y="2146025"/>
            <a:ext cx="8277300" cy="73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The </a:t>
            </a:r>
            <a:r>
              <a:rPr b="1" lang="es" sz="1600">
                <a:solidFill>
                  <a:schemeClr val="lt1"/>
                </a:solidFill>
                <a:latin typeface="Nunito"/>
                <a:ea typeface="Nunito"/>
                <a:cs typeface="Nunito"/>
                <a:sym typeface="Nunito"/>
              </a:rPr>
              <a:t>@injectable</a:t>
            </a:r>
            <a:r>
              <a:rPr lang="es" sz="1600">
                <a:solidFill>
                  <a:schemeClr val="lt1"/>
                </a:solidFill>
                <a:latin typeface="Nunito"/>
                <a:ea typeface="Nunito"/>
                <a:cs typeface="Nunito"/>
                <a:sym typeface="Nunito"/>
              </a:rPr>
              <a:t> decorator, admit an object as param with the property </a:t>
            </a:r>
            <a:r>
              <a:rPr b="1" lang="es" sz="1600">
                <a:solidFill>
                  <a:schemeClr val="lt1"/>
                </a:solidFill>
                <a:latin typeface="Nunito"/>
                <a:ea typeface="Nunito"/>
                <a:cs typeface="Nunito"/>
                <a:sym typeface="Nunito"/>
              </a:rPr>
              <a:t>provideIn</a:t>
            </a:r>
            <a:r>
              <a:rPr lang="es" sz="1600">
                <a:solidFill>
                  <a:schemeClr val="lt1"/>
                </a:solidFill>
                <a:latin typeface="Nunito"/>
                <a:ea typeface="Nunito"/>
                <a:cs typeface="Nunito"/>
                <a:sym typeface="Nunito"/>
              </a:rPr>
              <a:t>, this property can have three options.</a:t>
            </a:r>
            <a:endParaRPr sz="1600">
              <a:solidFill>
                <a:schemeClr val="lt1"/>
              </a:solidFill>
              <a:latin typeface="Nunito"/>
              <a:ea typeface="Nunito"/>
              <a:cs typeface="Nunito"/>
              <a:sym typeface="Nunito"/>
            </a:endParaRPr>
          </a:p>
        </p:txBody>
      </p:sp>
      <p:sp>
        <p:nvSpPr>
          <p:cNvPr id="381" name="Google Shape;381;p45"/>
          <p:cNvSpPr/>
          <p:nvPr/>
        </p:nvSpPr>
        <p:spPr>
          <a:xfrm>
            <a:off x="179125" y="3121925"/>
            <a:ext cx="8520600" cy="1600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5"/>
          <p:cNvSpPr txBox="1"/>
          <p:nvPr>
            <p:ph idx="1" type="body"/>
          </p:nvPr>
        </p:nvSpPr>
        <p:spPr>
          <a:xfrm>
            <a:off x="300775" y="3121925"/>
            <a:ext cx="8277300" cy="1600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root</a:t>
            </a:r>
            <a:r>
              <a:rPr lang="es" sz="1600">
                <a:solidFill>
                  <a:schemeClr val="lt1"/>
                </a:solidFill>
                <a:latin typeface="Nunito"/>
                <a:ea typeface="Nunito"/>
                <a:cs typeface="Nunito"/>
                <a:sym typeface="Nunito"/>
              </a:rPr>
              <a:t>: This service automatically injected in root injector, that let us the possibility of use in any piece inside our application.</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platform</a:t>
            </a:r>
            <a:r>
              <a:rPr lang="es" sz="1600">
                <a:solidFill>
                  <a:schemeClr val="lt1"/>
                </a:solidFill>
                <a:latin typeface="Nunito"/>
                <a:ea typeface="Nunito"/>
                <a:cs typeface="Nunito"/>
                <a:sym typeface="Nunito"/>
              </a:rPr>
              <a:t>: Creates a service as a singleton that can be used in all applications.</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any</a:t>
            </a:r>
            <a:r>
              <a:rPr lang="es" sz="1600">
                <a:solidFill>
                  <a:schemeClr val="lt1"/>
                </a:solidFill>
                <a:latin typeface="Nunito"/>
                <a:ea typeface="Nunito"/>
                <a:cs typeface="Nunito"/>
                <a:sym typeface="Nunito"/>
              </a:rPr>
              <a:t>: Set a unique instance in each lazy loaded module and only one in for all modules eagerly loaded.</a:t>
            </a:r>
            <a:endParaRPr sz="1600">
              <a:solidFill>
                <a:schemeClr val="lt1"/>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6"/>
          <p:cNvSpPr/>
          <p:nvPr/>
        </p:nvSpPr>
        <p:spPr>
          <a:xfrm>
            <a:off x="179125" y="1170125"/>
            <a:ext cx="4753800" cy="967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Services: Http Service</a:t>
            </a:r>
            <a:endParaRPr b="1" sz="2500">
              <a:solidFill>
                <a:schemeClr val="lt1"/>
              </a:solidFill>
              <a:latin typeface="Nunito"/>
              <a:ea typeface="Nunito"/>
              <a:cs typeface="Nunito"/>
              <a:sym typeface="Nunito"/>
            </a:endParaRPr>
          </a:p>
        </p:txBody>
      </p:sp>
      <p:sp>
        <p:nvSpPr>
          <p:cNvPr id="389" name="Google Shape;389;p46"/>
          <p:cNvSpPr txBox="1"/>
          <p:nvPr>
            <p:ph idx="1" type="body"/>
          </p:nvPr>
        </p:nvSpPr>
        <p:spPr>
          <a:xfrm>
            <a:off x="246995" y="1170125"/>
            <a:ext cx="4617900" cy="102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Angular has a http client, to use it in any place, we need to import the HttpClientModule into app.module.ts</a:t>
            </a:r>
            <a:endParaRPr sz="1600">
              <a:solidFill>
                <a:schemeClr val="lt1"/>
              </a:solidFill>
              <a:latin typeface="Nunito"/>
              <a:ea typeface="Nunito"/>
              <a:cs typeface="Nunito"/>
              <a:sym typeface="Nunito"/>
            </a:endParaRPr>
          </a:p>
        </p:txBody>
      </p:sp>
      <p:pic>
        <p:nvPicPr>
          <p:cNvPr id="390" name="Google Shape;390;p46"/>
          <p:cNvPicPr preferRelativeResize="0"/>
          <p:nvPr/>
        </p:nvPicPr>
        <p:blipFill>
          <a:blip r:embed="rId3">
            <a:alphaModFix/>
          </a:blip>
          <a:stretch>
            <a:fillRect/>
          </a:stretch>
        </p:blipFill>
        <p:spPr>
          <a:xfrm>
            <a:off x="5265900" y="1017725"/>
            <a:ext cx="3457850" cy="2177675"/>
          </a:xfrm>
          <a:prstGeom prst="rect">
            <a:avLst/>
          </a:prstGeom>
          <a:noFill/>
          <a:ln>
            <a:noFill/>
          </a:ln>
        </p:spPr>
      </p:pic>
      <p:sp>
        <p:nvSpPr>
          <p:cNvPr id="391" name="Google Shape;391;p46"/>
          <p:cNvSpPr/>
          <p:nvPr/>
        </p:nvSpPr>
        <p:spPr>
          <a:xfrm>
            <a:off x="179125" y="2346125"/>
            <a:ext cx="4753800" cy="967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6"/>
          <p:cNvSpPr txBox="1"/>
          <p:nvPr>
            <p:ph idx="1" type="body"/>
          </p:nvPr>
        </p:nvSpPr>
        <p:spPr>
          <a:xfrm>
            <a:off x="246995" y="2346125"/>
            <a:ext cx="4617900" cy="102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When the </a:t>
            </a:r>
            <a:r>
              <a:rPr b="1" lang="es" sz="1600">
                <a:solidFill>
                  <a:schemeClr val="lt1"/>
                </a:solidFill>
                <a:latin typeface="Nunito"/>
                <a:ea typeface="Nunito"/>
                <a:cs typeface="Nunito"/>
                <a:sym typeface="Nunito"/>
              </a:rPr>
              <a:t>HttpClientModule </a:t>
            </a:r>
            <a:r>
              <a:rPr lang="es" sz="1600">
                <a:solidFill>
                  <a:schemeClr val="lt1"/>
                </a:solidFill>
                <a:latin typeface="Nunito"/>
                <a:ea typeface="Nunito"/>
                <a:cs typeface="Nunito"/>
                <a:sym typeface="Nunito"/>
              </a:rPr>
              <a:t>is available in your application, it delivers the </a:t>
            </a:r>
            <a:r>
              <a:rPr b="1" lang="es" sz="1600">
                <a:solidFill>
                  <a:schemeClr val="lt1"/>
                </a:solidFill>
                <a:latin typeface="Nunito"/>
                <a:ea typeface="Nunito"/>
                <a:cs typeface="Nunito"/>
                <a:sym typeface="Nunito"/>
              </a:rPr>
              <a:t>HttpClient </a:t>
            </a:r>
            <a:r>
              <a:rPr lang="es" sz="1600">
                <a:solidFill>
                  <a:schemeClr val="lt1"/>
                </a:solidFill>
                <a:latin typeface="Nunito"/>
                <a:ea typeface="Nunito"/>
                <a:cs typeface="Nunito"/>
                <a:sym typeface="Nunito"/>
              </a:rPr>
              <a:t>as an injectable service.</a:t>
            </a:r>
            <a:endParaRPr sz="1600">
              <a:solidFill>
                <a:schemeClr val="lt1"/>
              </a:solidFill>
              <a:latin typeface="Nunito"/>
              <a:ea typeface="Nunito"/>
              <a:cs typeface="Nunito"/>
              <a:sym typeface="Nunito"/>
            </a:endParaRPr>
          </a:p>
        </p:txBody>
      </p:sp>
      <p:pic>
        <p:nvPicPr>
          <p:cNvPr id="393" name="Google Shape;393;p46"/>
          <p:cNvPicPr preferRelativeResize="0"/>
          <p:nvPr/>
        </p:nvPicPr>
        <p:blipFill>
          <a:blip r:embed="rId4">
            <a:alphaModFix/>
          </a:blip>
          <a:stretch>
            <a:fillRect/>
          </a:stretch>
        </p:blipFill>
        <p:spPr>
          <a:xfrm>
            <a:off x="5084925" y="3313325"/>
            <a:ext cx="3819798" cy="1643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7"/>
          <p:cNvSpPr/>
          <p:nvPr/>
        </p:nvSpPr>
        <p:spPr>
          <a:xfrm>
            <a:off x="179125" y="1170125"/>
            <a:ext cx="8653200" cy="664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Services: HttpClient</a:t>
            </a:r>
            <a:endParaRPr b="1" sz="2500">
              <a:solidFill>
                <a:schemeClr val="lt1"/>
              </a:solidFill>
              <a:latin typeface="Nunito"/>
              <a:ea typeface="Nunito"/>
              <a:cs typeface="Nunito"/>
              <a:sym typeface="Nunito"/>
            </a:endParaRPr>
          </a:p>
        </p:txBody>
      </p:sp>
      <p:sp>
        <p:nvSpPr>
          <p:cNvPr id="400" name="Google Shape;400;p47"/>
          <p:cNvSpPr txBox="1"/>
          <p:nvPr>
            <p:ph idx="1" type="body"/>
          </p:nvPr>
        </p:nvSpPr>
        <p:spPr>
          <a:xfrm>
            <a:off x="302675" y="1170125"/>
            <a:ext cx="8405700" cy="73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The http client has many methods for every HTTP method, get, post, put, patch, delete, all this methods return a RxJS Observable, we need to subscribe it to receive the data.</a:t>
            </a:r>
            <a:endParaRPr sz="1600">
              <a:solidFill>
                <a:schemeClr val="lt1"/>
              </a:solidFill>
              <a:latin typeface="Nunito"/>
              <a:ea typeface="Nunito"/>
              <a:cs typeface="Nunito"/>
              <a:sym typeface="Nunito"/>
            </a:endParaRPr>
          </a:p>
        </p:txBody>
      </p:sp>
      <p:pic>
        <p:nvPicPr>
          <p:cNvPr id="401" name="Google Shape;401;p47"/>
          <p:cNvPicPr preferRelativeResize="0"/>
          <p:nvPr/>
        </p:nvPicPr>
        <p:blipFill>
          <a:blip r:embed="rId3">
            <a:alphaModFix/>
          </a:blip>
          <a:stretch>
            <a:fillRect/>
          </a:stretch>
        </p:blipFill>
        <p:spPr>
          <a:xfrm>
            <a:off x="311700" y="1986725"/>
            <a:ext cx="5240426" cy="2290200"/>
          </a:xfrm>
          <a:prstGeom prst="rect">
            <a:avLst/>
          </a:prstGeom>
          <a:noFill/>
          <a:ln>
            <a:noFill/>
          </a:ln>
        </p:spPr>
      </p:pic>
      <p:pic>
        <p:nvPicPr>
          <p:cNvPr id="402" name="Google Shape;402;p47"/>
          <p:cNvPicPr preferRelativeResize="0"/>
          <p:nvPr/>
        </p:nvPicPr>
        <p:blipFill>
          <a:blip r:embed="rId4">
            <a:alphaModFix/>
          </a:blip>
          <a:stretch>
            <a:fillRect/>
          </a:stretch>
        </p:blipFill>
        <p:spPr>
          <a:xfrm>
            <a:off x="3728400" y="1908725"/>
            <a:ext cx="1917547" cy="2929975"/>
          </a:xfrm>
          <a:prstGeom prst="rect">
            <a:avLst/>
          </a:prstGeom>
          <a:noFill/>
          <a:ln>
            <a:noFill/>
          </a:ln>
        </p:spPr>
      </p:pic>
      <p:pic>
        <p:nvPicPr>
          <p:cNvPr id="403" name="Google Shape;403;p47"/>
          <p:cNvPicPr preferRelativeResize="0"/>
          <p:nvPr/>
        </p:nvPicPr>
        <p:blipFill>
          <a:blip r:embed="rId5">
            <a:alphaModFix/>
          </a:blip>
          <a:stretch>
            <a:fillRect/>
          </a:stretch>
        </p:blipFill>
        <p:spPr>
          <a:xfrm>
            <a:off x="5645951" y="1986725"/>
            <a:ext cx="3287075" cy="24415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8"/>
          <p:cNvSpPr/>
          <p:nvPr/>
        </p:nvSpPr>
        <p:spPr>
          <a:xfrm>
            <a:off x="179125" y="1170125"/>
            <a:ext cx="8653200" cy="7557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Modules</a:t>
            </a:r>
            <a:endParaRPr b="1" sz="2500">
              <a:solidFill>
                <a:schemeClr val="lt1"/>
              </a:solidFill>
              <a:latin typeface="Nunito"/>
              <a:ea typeface="Nunito"/>
              <a:cs typeface="Nunito"/>
              <a:sym typeface="Nunito"/>
            </a:endParaRPr>
          </a:p>
        </p:txBody>
      </p:sp>
      <p:sp>
        <p:nvSpPr>
          <p:cNvPr id="410" name="Google Shape;410;p48"/>
          <p:cNvSpPr txBox="1"/>
          <p:nvPr>
            <p:ph idx="1" type="body"/>
          </p:nvPr>
        </p:nvSpPr>
        <p:spPr>
          <a:xfrm>
            <a:off x="356725" y="1170125"/>
            <a:ext cx="8298000" cy="116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600">
                <a:solidFill>
                  <a:schemeClr val="lt1"/>
                </a:solidFill>
                <a:latin typeface="Nunito"/>
                <a:ea typeface="Nunito"/>
                <a:cs typeface="Nunito"/>
                <a:sym typeface="Nunito"/>
              </a:rPr>
              <a:t>Modules are the form of group some of the other elements we saw before that are related </a:t>
            </a:r>
            <a:r>
              <a:rPr lang="es" sz="1600">
                <a:solidFill>
                  <a:schemeClr val="lt1"/>
                </a:solidFill>
                <a:latin typeface="Nunito"/>
                <a:ea typeface="Nunito"/>
                <a:cs typeface="Nunito"/>
                <a:sym typeface="Nunito"/>
              </a:rPr>
              <a:t>among </a:t>
            </a:r>
            <a:r>
              <a:rPr lang="es" sz="1600">
                <a:solidFill>
                  <a:schemeClr val="lt1"/>
                </a:solidFill>
                <a:latin typeface="Nunito"/>
                <a:ea typeface="Nunito"/>
                <a:cs typeface="Nunito"/>
                <a:sym typeface="Nunito"/>
              </a:rPr>
              <a:t>them (feature).</a:t>
            </a:r>
            <a:endParaRPr sz="1600">
              <a:solidFill>
                <a:schemeClr val="lt1"/>
              </a:solidFill>
              <a:latin typeface="Nunito"/>
              <a:ea typeface="Nunito"/>
              <a:cs typeface="Nunito"/>
              <a:sym typeface="Nunito"/>
            </a:endParaRPr>
          </a:p>
          <a:p>
            <a:pPr indent="0" lvl="0" marL="457200" rtl="0" algn="l">
              <a:spcBef>
                <a:spcPts val="1200"/>
              </a:spcBef>
              <a:spcAft>
                <a:spcPts val="1200"/>
              </a:spcAft>
              <a:buNone/>
            </a:pPr>
            <a:r>
              <a:t/>
            </a:r>
            <a:endParaRPr sz="1600">
              <a:solidFill>
                <a:schemeClr val="lt1"/>
              </a:solidFill>
              <a:latin typeface="Nunito"/>
              <a:ea typeface="Nunito"/>
              <a:cs typeface="Nunito"/>
              <a:sym typeface="Nunito"/>
            </a:endParaRPr>
          </a:p>
        </p:txBody>
      </p:sp>
      <p:sp>
        <p:nvSpPr>
          <p:cNvPr id="411" name="Google Shape;411;p48"/>
          <p:cNvSpPr/>
          <p:nvPr/>
        </p:nvSpPr>
        <p:spPr>
          <a:xfrm>
            <a:off x="179125" y="2078225"/>
            <a:ext cx="8653200" cy="10029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8"/>
          <p:cNvSpPr txBox="1"/>
          <p:nvPr>
            <p:ph idx="1" type="body"/>
          </p:nvPr>
        </p:nvSpPr>
        <p:spPr>
          <a:xfrm>
            <a:off x="302675" y="2078225"/>
            <a:ext cx="8405700" cy="100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For example: we need an users feature that will have view of users list, view of users detail, service to retrieve users from DB, filter to search user by name…, this case is the perfect candidate to be a module</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p:txBody>
      </p:sp>
      <p:sp>
        <p:nvSpPr>
          <p:cNvPr id="413" name="Google Shape;413;p48"/>
          <p:cNvSpPr/>
          <p:nvPr/>
        </p:nvSpPr>
        <p:spPr>
          <a:xfrm>
            <a:off x="179125" y="3233525"/>
            <a:ext cx="8653200" cy="481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8"/>
          <p:cNvSpPr txBox="1"/>
          <p:nvPr>
            <p:ph idx="1" type="body"/>
          </p:nvPr>
        </p:nvSpPr>
        <p:spPr>
          <a:xfrm>
            <a:off x="302675" y="3233525"/>
            <a:ext cx="8405700" cy="48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We can create a module running the command: </a:t>
            </a:r>
            <a:r>
              <a:rPr b="1" lang="es" sz="1600">
                <a:solidFill>
                  <a:schemeClr val="lt1"/>
                </a:solidFill>
                <a:latin typeface="Nunito"/>
                <a:ea typeface="Nunito"/>
                <a:cs typeface="Nunito"/>
                <a:sym typeface="Nunito"/>
              </a:rPr>
              <a:t>ng generate module moduleName</a:t>
            </a:r>
            <a:r>
              <a:rPr lang="es" sz="1600">
                <a:solidFill>
                  <a:schemeClr val="lt1"/>
                </a:solidFill>
                <a:latin typeface="Nunito"/>
                <a:ea typeface="Nunito"/>
                <a:cs typeface="Nunito"/>
                <a:sym typeface="Nunito"/>
              </a:rPr>
              <a:t> (**).</a:t>
            </a:r>
            <a:endParaRPr sz="1600">
              <a:solidFill>
                <a:schemeClr val="lt1"/>
              </a:solidFill>
              <a:latin typeface="Nunito"/>
              <a:ea typeface="Nunito"/>
              <a:cs typeface="Nunito"/>
              <a:sym typeface="Nunito"/>
            </a:endParaRPr>
          </a:p>
        </p:txBody>
      </p:sp>
      <p:sp>
        <p:nvSpPr>
          <p:cNvPr id="415" name="Google Shape;415;p48"/>
          <p:cNvSpPr/>
          <p:nvPr/>
        </p:nvSpPr>
        <p:spPr>
          <a:xfrm>
            <a:off x="5403325" y="4703600"/>
            <a:ext cx="3429000" cy="2877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8"/>
          <p:cNvSpPr txBox="1"/>
          <p:nvPr>
            <p:ph idx="1" type="body"/>
          </p:nvPr>
        </p:nvSpPr>
        <p:spPr>
          <a:xfrm>
            <a:off x="5403175" y="4668650"/>
            <a:ext cx="3429000" cy="42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a:solidFill>
                  <a:schemeClr val="lt1"/>
                </a:solidFill>
                <a:latin typeface="Nunito"/>
                <a:ea typeface="Nunito"/>
                <a:cs typeface="Nunito"/>
                <a:sym typeface="Nunito"/>
              </a:rPr>
              <a:t>**: we can use</a:t>
            </a:r>
            <a:r>
              <a:rPr b="1" lang="es" sz="1100">
                <a:solidFill>
                  <a:schemeClr val="lt1"/>
                </a:solidFill>
                <a:latin typeface="Nunito"/>
                <a:ea typeface="Nunito"/>
                <a:cs typeface="Nunito"/>
                <a:sym typeface="Nunito"/>
              </a:rPr>
              <a:t> m </a:t>
            </a:r>
            <a:r>
              <a:rPr lang="es" sz="1100">
                <a:solidFill>
                  <a:schemeClr val="lt1"/>
                </a:solidFill>
                <a:latin typeface="Nunito"/>
                <a:ea typeface="Nunito"/>
                <a:cs typeface="Nunito"/>
                <a:sym typeface="Nunito"/>
              </a:rPr>
              <a:t>instead of module in cli command.</a:t>
            </a:r>
            <a:endParaRPr sz="1100">
              <a:solidFill>
                <a:schemeClr val="lt1"/>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Modules: Anatomy</a:t>
            </a:r>
            <a:endParaRPr b="1" sz="2500">
              <a:solidFill>
                <a:schemeClr val="lt1"/>
              </a:solidFill>
              <a:latin typeface="Nunito"/>
              <a:ea typeface="Nunito"/>
              <a:cs typeface="Nunito"/>
              <a:sym typeface="Nunito"/>
            </a:endParaRPr>
          </a:p>
        </p:txBody>
      </p:sp>
      <p:sp>
        <p:nvSpPr>
          <p:cNvPr id="422" name="Google Shape;422;p49"/>
          <p:cNvSpPr/>
          <p:nvPr/>
        </p:nvSpPr>
        <p:spPr>
          <a:xfrm>
            <a:off x="178925" y="1096725"/>
            <a:ext cx="8653200" cy="7173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9"/>
          <p:cNvSpPr txBox="1"/>
          <p:nvPr>
            <p:ph idx="1" type="body"/>
          </p:nvPr>
        </p:nvSpPr>
        <p:spPr>
          <a:xfrm>
            <a:off x="302475" y="1096725"/>
            <a:ext cx="84057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The modules are classes decorated with @NgModule decorator, this decorator accept several properties.</a:t>
            </a:r>
            <a:endParaRPr sz="1600">
              <a:solidFill>
                <a:schemeClr val="lt1"/>
              </a:solidFill>
              <a:latin typeface="Nunito"/>
              <a:ea typeface="Nunito"/>
              <a:cs typeface="Nunito"/>
              <a:sym typeface="Nunito"/>
            </a:endParaRPr>
          </a:p>
        </p:txBody>
      </p:sp>
      <p:sp>
        <p:nvSpPr>
          <p:cNvPr id="424" name="Google Shape;424;p49"/>
          <p:cNvSpPr/>
          <p:nvPr/>
        </p:nvSpPr>
        <p:spPr>
          <a:xfrm>
            <a:off x="179125" y="2015850"/>
            <a:ext cx="8653200" cy="16296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9"/>
          <p:cNvSpPr txBox="1"/>
          <p:nvPr>
            <p:ph idx="1" type="body"/>
          </p:nvPr>
        </p:nvSpPr>
        <p:spPr>
          <a:xfrm>
            <a:off x="302875" y="2015850"/>
            <a:ext cx="8405700" cy="1629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imports: Array of module</a:t>
            </a:r>
            <a:r>
              <a:rPr lang="es" sz="1600">
                <a:solidFill>
                  <a:schemeClr val="lt1"/>
                </a:solidFill>
                <a:latin typeface="Nunito"/>
                <a:ea typeface="Nunito"/>
                <a:cs typeface="Nunito"/>
                <a:sym typeface="Nunito"/>
              </a:rPr>
              <a:t>s that we need in our module</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providers: Array of services.</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declaration: Array of components/pipes/directives defineds in this module (one element only can be declared in one module).</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exports: Array of exported components/pipes/directives to use in other modules.</a:t>
            </a:r>
            <a:endParaRPr sz="1600">
              <a:solidFill>
                <a:schemeClr val="lt1"/>
              </a:solidFill>
              <a:latin typeface="Nunito"/>
              <a:ea typeface="Nunito"/>
              <a:cs typeface="Nunito"/>
              <a:sym typeface="Nunito"/>
            </a:endParaRPr>
          </a:p>
        </p:txBody>
      </p:sp>
      <p:pic>
        <p:nvPicPr>
          <p:cNvPr id="426" name="Google Shape;426;p49"/>
          <p:cNvPicPr preferRelativeResize="0"/>
          <p:nvPr/>
        </p:nvPicPr>
        <p:blipFill>
          <a:blip r:embed="rId3">
            <a:alphaModFix/>
          </a:blip>
          <a:stretch>
            <a:fillRect/>
          </a:stretch>
        </p:blipFill>
        <p:spPr>
          <a:xfrm>
            <a:off x="2127922" y="2342975"/>
            <a:ext cx="4755600" cy="179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Modules: Lazy loading</a:t>
            </a:r>
            <a:endParaRPr b="1" sz="2500">
              <a:solidFill>
                <a:schemeClr val="lt1"/>
              </a:solidFill>
              <a:latin typeface="Nunito"/>
              <a:ea typeface="Nunito"/>
              <a:cs typeface="Nunito"/>
              <a:sym typeface="Nunito"/>
            </a:endParaRPr>
          </a:p>
        </p:txBody>
      </p:sp>
      <p:sp>
        <p:nvSpPr>
          <p:cNvPr id="432" name="Google Shape;432;p50"/>
          <p:cNvSpPr/>
          <p:nvPr/>
        </p:nvSpPr>
        <p:spPr>
          <a:xfrm>
            <a:off x="178925" y="1096725"/>
            <a:ext cx="8729100" cy="15744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0"/>
          <p:cNvSpPr txBox="1"/>
          <p:nvPr>
            <p:ph idx="1" type="body"/>
          </p:nvPr>
        </p:nvSpPr>
        <p:spPr>
          <a:xfrm>
            <a:off x="303550" y="1096725"/>
            <a:ext cx="8479500" cy="157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The modules allow us the </a:t>
            </a:r>
            <a:r>
              <a:rPr lang="es" sz="1600">
                <a:solidFill>
                  <a:schemeClr val="lt1"/>
                </a:solidFill>
                <a:latin typeface="Nunito"/>
                <a:ea typeface="Nunito"/>
                <a:cs typeface="Nunito"/>
                <a:sym typeface="Nunito"/>
              </a:rPr>
              <a:t>possibility</a:t>
            </a:r>
            <a:r>
              <a:rPr lang="es" sz="1600">
                <a:solidFill>
                  <a:schemeClr val="lt1"/>
                </a:solidFill>
                <a:latin typeface="Nunito"/>
                <a:ea typeface="Nunito"/>
                <a:cs typeface="Nunito"/>
                <a:sym typeface="Nunito"/>
              </a:rPr>
              <a:t> to lazy load it, when we inject into imports property of module another module we are telling angular that this module needs the other then this code in setted in the same bundle file to load together, but when we create a bunch of view is very possible that we only need the elements to render this view, here is where lazy loads come to enlighten us.</a:t>
            </a:r>
            <a:endParaRPr sz="1600">
              <a:solidFill>
                <a:schemeClr val="lt1"/>
              </a:solidFill>
              <a:latin typeface="Nunito"/>
              <a:ea typeface="Nunito"/>
              <a:cs typeface="Nunito"/>
              <a:sym typeface="Nunito"/>
            </a:endParaRPr>
          </a:p>
        </p:txBody>
      </p:sp>
      <p:sp>
        <p:nvSpPr>
          <p:cNvPr id="434" name="Google Shape;434;p50"/>
          <p:cNvSpPr/>
          <p:nvPr/>
        </p:nvSpPr>
        <p:spPr>
          <a:xfrm>
            <a:off x="207450" y="2963625"/>
            <a:ext cx="8729100" cy="751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0"/>
          <p:cNvSpPr txBox="1"/>
          <p:nvPr>
            <p:ph idx="1" type="body"/>
          </p:nvPr>
        </p:nvSpPr>
        <p:spPr>
          <a:xfrm>
            <a:off x="332075" y="2963625"/>
            <a:ext cx="8479500" cy="75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This feature delivers to us a files more little that browser will need to discharge when we access to an application this it will improve the performance and loading time.</a:t>
            </a:r>
            <a:endParaRPr sz="1600">
              <a:solidFill>
                <a:schemeClr val="lt1"/>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Modules: Lazy loading - how to implement</a:t>
            </a:r>
            <a:endParaRPr b="1" sz="2500">
              <a:solidFill>
                <a:schemeClr val="lt1"/>
              </a:solidFill>
              <a:latin typeface="Nunito"/>
              <a:ea typeface="Nunito"/>
              <a:cs typeface="Nunito"/>
              <a:sym typeface="Nunito"/>
            </a:endParaRPr>
          </a:p>
        </p:txBody>
      </p:sp>
      <p:sp>
        <p:nvSpPr>
          <p:cNvPr id="441" name="Google Shape;441;p51"/>
          <p:cNvSpPr/>
          <p:nvPr/>
        </p:nvSpPr>
        <p:spPr>
          <a:xfrm>
            <a:off x="178925" y="1096725"/>
            <a:ext cx="5395800" cy="7545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1"/>
          <p:cNvSpPr txBox="1"/>
          <p:nvPr>
            <p:ph idx="1" type="body"/>
          </p:nvPr>
        </p:nvSpPr>
        <p:spPr>
          <a:xfrm>
            <a:off x="255950" y="1096725"/>
            <a:ext cx="5241300" cy="75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To implement lazy load is very easy, first of all we need to add routing to a module that we want to load lazily</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p:txBody>
      </p:sp>
      <p:sp>
        <p:nvSpPr>
          <p:cNvPr id="443" name="Google Shape;443;p51"/>
          <p:cNvSpPr/>
          <p:nvPr/>
        </p:nvSpPr>
        <p:spPr>
          <a:xfrm>
            <a:off x="178925" y="2061450"/>
            <a:ext cx="5395800" cy="10143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1"/>
          <p:cNvSpPr txBox="1"/>
          <p:nvPr>
            <p:ph idx="1" type="body"/>
          </p:nvPr>
        </p:nvSpPr>
        <p:spPr>
          <a:xfrm>
            <a:off x="255959" y="2061450"/>
            <a:ext cx="5241600" cy="101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Is important to </a:t>
            </a:r>
            <a:r>
              <a:rPr lang="es" sz="1600">
                <a:solidFill>
                  <a:schemeClr val="lt1"/>
                </a:solidFill>
                <a:latin typeface="Nunito"/>
                <a:ea typeface="Nunito"/>
                <a:cs typeface="Nunito"/>
                <a:sym typeface="Nunito"/>
              </a:rPr>
              <a:t>instantiate</a:t>
            </a:r>
            <a:r>
              <a:rPr lang="es" sz="1600">
                <a:solidFill>
                  <a:schemeClr val="lt1"/>
                </a:solidFill>
                <a:latin typeface="Nunito"/>
                <a:ea typeface="Nunito"/>
                <a:cs typeface="Nunito"/>
                <a:sym typeface="Nunito"/>
              </a:rPr>
              <a:t> as </a:t>
            </a:r>
            <a:r>
              <a:rPr b="1" lang="es" sz="1600">
                <a:solidFill>
                  <a:schemeClr val="lt1"/>
                </a:solidFill>
                <a:latin typeface="Nunito"/>
                <a:ea typeface="Nunito"/>
                <a:cs typeface="Nunito"/>
                <a:sym typeface="Nunito"/>
              </a:rPr>
              <a:t>forChild </a:t>
            </a:r>
            <a:r>
              <a:rPr lang="es" sz="1600">
                <a:solidFill>
                  <a:schemeClr val="lt1"/>
                </a:solidFill>
                <a:latin typeface="Nunito"/>
                <a:ea typeface="Nunito"/>
                <a:cs typeface="Nunito"/>
                <a:sym typeface="Nunito"/>
              </a:rPr>
              <a:t>routes, this is because this only manage the children routes of this module but needs an root routing calling it</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p:txBody>
      </p:sp>
      <p:pic>
        <p:nvPicPr>
          <p:cNvPr id="445" name="Google Shape;445;p51"/>
          <p:cNvPicPr preferRelativeResize="0"/>
          <p:nvPr/>
        </p:nvPicPr>
        <p:blipFill>
          <a:blip r:embed="rId3">
            <a:alphaModFix/>
          </a:blip>
          <a:stretch>
            <a:fillRect/>
          </a:stretch>
        </p:blipFill>
        <p:spPr>
          <a:xfrm>
            <a:off x="6089237" y="916750"/>
            <a:ext cx="2743050" cy="1811925"/>
          </a:xfrm>
          <a:prstGeom prst="rect">
            <a:avLst/>
          </a:prstGeom>
          <a:noFill/>
          <a:ln>
            <a:noFill/>
          </a:ln>
        </p:spPr>
      </p:pic>
      <p:sp>
        <p:nvSpPr>
          <p:cNvPr id="446" name="Google Shape;446;p51"/>
          <p:cNvSpPr/>
          <p:nvPr/>
        </p:nvSpPr>
        <p:spPr>
          <a:xfrm>
            <a:off x="178951" y="3266475"/>
            <a:ext cx="5395800" cy="10143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1"/>
          <p:cNvSpPr txBox="1"/>
          <p:nvPr>
            <p:ph idx="1" type="body"/>
          </p:nvPr>
        </p:nvSpPr>
        <p:spPr>
          <a:xfrm>
            <a:off x="255985" y="3266475"/>
            <a:ext cx="5241600" cy="101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To finish we need to declare in the forRoot routes but instead of use component property we use loadChildren and dynamic import.</a:t>
            </a:r>
            <a:endParaRPr sz="1600">
              <a:solidFill>
                <a:schemeClr val="lt1"/>
              </a:solidFill>
              <a:latin typeface="Nunito"/>
              <a:ea typeface="Nunito"/>
              <a:cs typeface="Nunito"/>
              <a:sym typeface="Nunito"/>
            </a:endParaRPr>
          </a:p>
        </p:txBody>
      </p:sp>
      <p:pic>
        <p:nvPicPr>
          <p:cNvPr id="448" name="Google Shape;448;p51"/>
          <p:cNvPicPr preferRelativeResize="0"/>
          <p:nvPr/>
        </p:nvPicPr>
        <p:blipFill>
          <a:blip r:embed="rId4">
            <a:alphaModFix/>
          </a:blip>
          <a:stretch>
            <a:fillRect/>
          </a:stretch>
        </p:blipFill>
        <p:spPr>
          <a:xfrm>
            <a:off x="5857200" y="2854113"/>
            <a:ext cx="3095625" cy="2219325"/>
          </a:xfrm>
          <a:prstGeom prst="rect">
            <a:avLst/>
          </a:prstGeom>
          <a:noFill/>
          <a:ln>
            <a:noFill/>
          </a:ln>
        </p:spPr>
      </p:pic>
      <p:pic>
        <p:nvPicPr>
          <p:cNvPr id="449" name="Google Shape;449;p51"/>
          <p:cNvPicPr preferRelativeResize="0"/>
          <p:nvPr/>
        </p:nvPicPr>
        <p:blipFill>
          <a:blip r:embed="rId5">
            <a:alphaModFix/>
          </a:blip>
          <a:stretch>
            <a:fillRect/>
          </a:stretch>
        </p:blipFill>
        <p:spPr>
          <a:xfrm>
            <a:off x="1281750" y="180075"/>
            <a:ext cx="7067100" cy="478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2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p:nvPr/>
        </p:nvSpPr>
        <p:spPr>
          <a:xfrm>
            <a:off x="179125" y="1170125"/>
            <a:ext cx="5169900" cy="24984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chemeClr val="lt1"/>
                </a:solidFill>
                <a:latin typeface="Nunito"/>
                <a:ea typeface="Nunito"/>
                <a:cs typeface="Nunito"/>
                <a:sym typeface="Nunito"/>
              </a:rPr>
              <a:t>As Jack The Ripper would say...</a:t>
            </a:r>
            <a:endParaRPr b="1">
              <a:solidFill>
                <a:schemeClr val="lt1"/>
              </a:solidFill>
              <a:latin typeface="Nunito"/>
              <a:ea typeface="Nunito"/>
              <a:cs typeface="Nunito"/>
              <a:sym typeface="Nunito"/>
            </a:endParaRPr>
          </a:p>
        </p:txBody>
      </p:sp>
      <p:sp>
        <p:nvSpPr>
          <p:cNvPr id="94" name="Google Shape;94;p16"/>
          <p:cNvSpPr txBox="1"/>
          <p:nvPr>
            <p:ph idx="1" type="body"/>
          </p:nvPr>
        </p:nvSpPr>
        <p:spPr>
          <a:xfrm>
            <a:off x="311700" y="1304875"/>
            <a:ext cx="5058600" cy="259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600">
                <a:solidFill>
                  <a:schemeClr val="lt1"/>
                </a:solidFill>
                <a:latin typeface="Nunito"/>
                <a:ea typeface="Nunito"/>
                <a:cs typeface="Nunito"/>
                <a:sym typeface="Nunito"/>
              </a:rPr>
              <a:t>Let’s go by parts</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a:p>
            <a:pPr indent="-330200" lvl="0" marL="457200" rtl="0" algn="l">
              <a:spcBef>
                <a:spcPts val="1200"/>
              </a:spcBef>
              <a:spcAft>
                <a:spcPts val="0"/>
              </a:spcAft>
              <a:buClr>
                <a:schemeClr val="lt1"/>
              </a:buClr>
              <a:buSzPts val="1600"/>
              <a:buFont typeface="Nunito"/>
              <a:buChar char="●"/>
            </a:pPr>
            <a:r>
              <a:rPr lang="es" sz="1600">
                <a:solidFill>
                  <a:schemeClr val="lt1"/>
                </a:solidFill>
                <a:latin typeface="Nunito"/>
                <a:ea typeface="Nunito"/>
                <a:cs typeface="Nunito"/>
                <a:sym typeface="Nunito"/>
              </a:rPr>
              <a:t>CLI: creating app and application elements</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Components</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Directives</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Pipes</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Services</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Modules</a:t>
            </a:r>
            <a:endParaRPr sz="1600">
              <a:solidFill>
                <a:schemeClr val="lt1"/>
              </a:solidFill>
              <a:latin typeface="Nunito"/>
              <a:ea typeface="Nunito"/>
              <a:cs typeface="Nunito"/>
              <a:sym typeface="Nunito"/>
            </a:endParaRPr>
          </a:p>
        </p:txBody>
      </p:sp>
      <p:pic>
        <p:nvPicPr>
          <p:cNvPr id="95" name="Google Shape;95;p16"/>
          <p:cNvPicPr preferRelativeResize="0"/>
          <p:nvPr/>
        </p:nvPicPr>
        <p:blipFill>
          <a:blip r:embed="rId3">
            <a:alphaModFix/>
          </a:blip>
          <a:stretch>
            <a:fillRect/>
          </a:stretch>
        </p:blipFill>
        <p:spPr>
          <a:xfrm>
            <a:off x="5972400" y="2104450"/>
            <a:ext cx="2511875" cy="1896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Q&amp;A</a:t>
            </a:r>
            <a:endParaRPr b="1" sz="2500">
              <a:solidFill>
                <a:schemeClr val="lt1"/>
              </a:solidFill>
              <a:latin typeface="Nunito"/>
              <a:ea typeface="Nunito"/>
              <a:cs typeface="Nunito"/>
              <a:sym typeface="Nunito"/>
            </a:endParaRPr>
          </a:p>
        </p:txBody>
      </p:sp>
      <p:pic>
        <p:nvPicPr>
          <p:cNvPr id="455" name="Google Shape;455;p52"/>
          <p:cNvPicPr preferRelativeResize="0"/>
          <p:nvPr/>
        </p:nvPicPr>
        <p:blipFill>
          <a:blip r:embed="rId3">
            <a:alphaModFix/>
          </a:blip>
          <a:stretch>
            <a:fillRect/>
          </a:stretch>
        </p:blipFill>
        <p:spPr>
          <a:xfrm>
            <a:off x="2286000" y="1285875"/>
            <a:ext cx="4572000" cy="2571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3"/>
          <p:cNvPicPr preferRelativeResize="0"/>
          <p:nvPr/>
        </p:nvPicPr>
        <p:blipFill>
          <a:blip r:embed="rId3">
            <a:alphaModFix/>
          </a:blip>
          <a:stretch>
            <a:fillRect/>
          </a:stretch>
        </p:blipFill>
        <p:spPr>
          <a:xfrm>
            <a:off x="2190750" y="190500"/>
            <a:ext cx="4762500" cy="476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a:blip r:embed="rId3">
            <a:alphaModFix/>
          </a:blip>
          <a:stretch>
            <a:fillRect/>
          </a:stretch>
        </p:blipFill>
        <p:spPr>
          <a:xfrm>
            <a:off x="2286000" y="285750"/>
            <a:ext cx="4572000" cy="457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p:nvPr/>
        </p:nvSpPr>
        <p:spPr>
          <a:xfrm>
            <a:off x="205625" y="2317575"/>
            <a:ext cx="7397100" cy="400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179125" y="1170125"/>
            <a:ext cx="7397100" cy="9075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CLI: creating application boilerplate</a:t>
            </a:r>
            <a:endParaRPr b="1" sz="2500">
              <a:solidFill>
                <a:schemeClr val="lt1"/>
              </a:solidFill>
              <a:latin typeface="Nunito"/>
              <a:ea typeface="Nunito"/>
              <a:cs typeface="Nunito"/>
              <a:sym typeface="Nunito"/>
            </a:endParaRPr>
          </a:p>
        </p:txBody>
      </p:sp>
      <p:sp>
        <p:nvSpPr>
          <p:cNvPr id="108" name="Google Shape;108;p18"/>
          <p:cNvSpPr txBox="1"/>
          <p:nvPr>
            <p:ph idx="1" type="body"/>
          </p:nvPr>
        </p:nvSpPr>
        <p:spPr>
          <a:xfrm>
            <a:off x="311700" y="1304875"/>
            <a:ext cx="6919800" cy="772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6400">
                <a:solidFill>
                  <a:schemeClr val="lt1"/>
                </a:solidFill>
                <a:latin typeface="Nunito"/>
                <a:ea typeface="Nunito"/>
                <a:cs typeface="Nunito"/>
                <a:sym typeface="Nunito"/>
              </a:rPr>
              <a:t>The angular command line interface (cli) is a tool that help us to create all boilerplate we need to create an application, component, module…</a:t>
            </a:r>
            <a:endParaRPr sz="6400">
              <a:solidFill>
                <a:schemeClr val="lt1"/>
              </a:solidFill>
              <a:latin typeface="Nunito"/>
              <a:ea typeface="Nunito"/>
              <a:cs typeface="Nunito"/>
              <a:sym typeface="Nunito"/>
            </a:endParaRPr>
          </a:p>
          <a:p>
            <a:pPr indent="0" lvl="0" marL="0" rtl="0" algn="l">
              <a:spcBef>
                <a:spcPts val="1200"/>
              </a:spcBef>
              <a:spcAft>
                <a:spcPts val="1200"/>
              </a:spcAft>
              <a:buNone/>
            </a:pPr>
            <a:r>
              <a:t/>
            </a:r>
            <a:endParaRPr sz="1600">
              <a:solidFill>
                <a:schemeClr val="lt1"/>
              </a:solidFill>
              <a:latin typeface="Nunito"/>
              <a:ea typeface="Nunito"/>
              <a:cs typeface="Nunito"/>
              <a:sym typeface="Nunito"/>
            </a:endParaRPr>
          </a:p>
        </p:txBody>
      </p:sp>
      <p:sp>
        <p:nvSpPr>
          <p:cNvPr id="109" name="Google Shape;109;p18"/>
          <p:cNvSpPr txBox="1"/>
          <p:nvPr/>
        </p:nvSpPr>
        <p:spPr>
          <a:xfrm>
            <a:off x="216175" y="2317575"/>
            <a:ext cx="49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FF"/>
                </a:solidFill>
                <a:latin typeface="Nunito"/>
                <a:ea typeface="Nunito"/>
                <a:cs typeface="Nunito"/>
                <a:sym typeface="Nunito"/>
              </a:rPr>
              <a:t>First of all we need to install it: </a:t>
            </a:r>
            <a:r>
              <a:rPr b="1" lang="es">
                <a:solidFill>
                  <a:srgbClr val="FFFFFF"/>
                </a:solidFill>
                <a:latin typeface="Nunito"/>
                <a:ea typeface="Nunito"/>
                <a:cs typeface="Nunito"/>
                <a:sym typeface="Nunito"/>
              </a:rPr>
              <a:t>npm install @angular/cli -g</a:t>
            </a:r>
            <a:endParaRPr b="1">
              <a:solidFill>
                <a:srgbClr val="FFFFFF"/>
              </a:solidFill>
              <a:latin typeface="Nunito"/>
              <a:ea typeface="Nunito"/>
              <a:cs typeface="Nunito"/>
              <a:sym typeface="Nunito"/>
            </a:endParaRPr>
          </a:p>
        </p:txBody>
      </p:sp>
      <p:sp>
        <p:nvSpPr>
          <p:cNvPr id="110" name="Google Shape;110;p18"/>
          <p:cNvSpPr/>
          <p:nvPr/>
        </p:nvSpPr>
        <p:spPr>
          <a:xfrm>
            <a:off x="179125" y="2974225"/>
            <a:ext cx="7423500" cy="400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nvSpPr>
        <p:spPr>
          <a:xfrm>
            <a:off x="205625" y="2974225"/>
            <a:ext cx="737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FF"/>
                </a:solidFill>
                <a:latin typeface="Nunito"/>
                <a:ea typeface="Nunito"/>
                <a:cs typeface="Nunito"/>
                <a:sym typeface="Nunito"/>
              </a:rPr>
              <a:t>Then we can use it to create our application running: </a:t>
            </a:r>
            <a:r>
              <a:rPr lang="es">
                <a:solidFill>
                  <a:srgbClr val="FFFFFF"/>
                </a:solidFill>
                <a:latin typeface="Nunito"/>
                <a:ea typeface="Nunito"/>
                <a:cs typeface="Nunito"/>
                <a:sym typeface="Nunito"/>
              </a:rPr>
              <a:t> </a:t>
            </a:r>
            <a:r>
              <a:rPr b="1" lang="es">
                <a:solidFill>
                  <a:srgbClr val="FFFFFF"/>
                </a:solidFill>
                <a:latin typeface="Nunito"/>
                <a:ea typeface="Nunito"/>
                <a:cs typeface="Nunito"/>
                <a:sym typeface="Nunito"/>
              </a:rPr>
              <a:t>ng new my-awesome-app</a:t>
            </a:r>
            <a:endParaRPr>
              <a:solidFill>
                <a:srgbClr val="FFFFFF"/>
              </a:solidFill>
              <a:latin typeface="Nunito"/>
              <a:ea typeface="Nunito"/>
              <a:cs typeface="Nunito"/>
              <a:sym typeface="Nunito"/>
            </a:endParaRPr>
          </a:p>
        </p:txBody>
      </p:sp>
      <p:sp>
        <p:nvSpPr>
          <p:cNvPr id="112" name="Google Shape;112;p18"/>
          <p:cNvSpPr/>
          <p:nvPr/>
        </p:nvSpPr>
        <p:spPr>
          <a:xfrm>
            <a:off x="179125" y="3623675"/>
            <a:ext cx="7397100" cy="400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nvSpPr>
        <p:spPr>
          <a:xfrm>
            <a:off x="205625" y="3623675"/>
            <a:ext cx="57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FF"/>
                </a:solidFill>
                <a:latin typeface="Nunito"/>
                <a:ea typeface="Nunito"/>
                <a:cs typeface="Nunito"/>
                <a:sym typeface="Nunito"/>
              </a:rPr>
              <a:t>Now we can navigate to the application folder</a:t>
            </a:r>
            <a:r>
              <a:rPr lang="es">
                <a:solidFill>
                  <a:srgbClr val="FFFFFF"/>
                </a:solidFill>
                <a:latin typeface="Nunito"/>
                <a:ea typeface="Nunito"/>
                <a:cs typeface="Nunito"/>
                <a:sym typeface="Nunito"/>
              </a:rPr>
              <a:t>:  </a:t>
            </a:r>
            <a:r>
              <a:rPr b="1" lang="es">
                <a:solidFill>
                  <a:srgbClr val="FFFFFF"/>
                </a:solidFill>
                <a:latin typeface="Nunito"/>
                <a:ea typeface="Nunito"/>
                <a:cs typeface="Nunito"/>
                <a:sym typeface="Nunito"/>
              </a:rPr>
              <a:t>cd my-awesome-app</a:t>
            </a:r>
            <a:endParaRPr>
              <a:solidFill>
                <a:srgbClr val="FFFFFF"/>
              </a:solidFill>
              <a:latin typeface="Nunito"/>
              <a:ea typeface="Nunito"/>
              <a:cs typeface="Nunito"/>
              <a:sym typeface="Nunito"/>
            </a:endParaRPr>
          </a:p>
        </p:txBody>
      </p:sp>
      <p:sp>
        <p:nvSpPr>
          <p:cNvPr id="114" name="Google Shape;114;p18"/>
          <p:cNvSpPr/>
          <p:nvPr/>
        </p:nvSpPr>
        <p:spPr>
          <a:xfrm>
            <a:off x="205625" y="4216650"/>
            <a:ext cx="7370700" cy="400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txBox="1"/>
          <p:nvPr/>
        </p:nvSpPr>
        <p:spPr>
          <a:xfrm>
            <a:off x="232125" y="4216650"/>
            <a:ext cx="73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FF"/>
                </a:solidFill>
                <a:latin typeface="Nunito"/>
                <a:ea typeface="Nunito"/>
                <a:cs typeface="Nunito"/>
                <a:sym typeface="Nunito"/>
              </a:rPr>
              <a:t>Finally we run a command to serve our app</a:t>
            </a:r>
            <a:r>
              <a:rPr lang="es">
                <a:solidFill>
                  <a:srgbClr val="FFFFFF"/>
                </a:solidFill>
                <a:latin typeface="Nunito"/>
                <a:ea typeface="Nunito"/>
                <a:cs typeface="Nunito"/>
                <a:sym typeface="Nunito"/>
              </a:rPr>
              <a:t>:  </a:t>
            </a:r>
            <a:r>
              <a:rPr b="1" lang="es">
                <a:solidFill>
                  <a:srgbClr val="FFFFFF"/>
                </a:solidFill>
                <a:latin typeface="Nunito"/>
                <a:ea typeface="Nunito"/>
                <a:cs typeface="Nunito"/>
                <a:sym typeface="Nunito"/>
              </a:rPr>
              <a:t>ng serve</a:t>
            </a:r>
            <a:endParaRPr>
              <a:solidFill>
                <a:srgbClr val="FFFFFF"/>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p:nvPr/>
        </p:nvSpPr>
        <p:spPr>
          <a:xfrm>
            <a:off x="285200" y="1154475"/>
            <a:ext cx="6290400" cy="400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App scaffolding</a:t>
            </a:r>
            <a:endParaRPr b="1" sz="2500">
              <a:solidFill>
                <a:schemeClr val="lt1"/>
              </a:solidFill>
              <a:latin typeface="Nunito"/>
              <a:ea typeface="Nunito"/>
              <a:cs typeface="Nunito"/>
              <a:sym typeface="Nunito"/>
            </a:endParaRPr>
          </a:p>
        </p:txBody>
      </p:sp>
      <p:sp>
        <p:nvSpPr>
          <p:cNvPr id="122" name="Google Shape;122;p19"/>
          <p:cNvSpPr txBox="1"/>
          <p:nvPr/>
        </p:nvSpPr>
        <p:spPr>
          <a:xfrm>
            <a:off x="322250" y="1174575"/>
            <a:ext cx="62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FFFFFF"/>
                </a:solidFill>
                <a:latin typeface="Nunito"/>
                <a:ea typeface="Nunito"/>
                <a:cs typeface="Nunito"/>
                <a:sym typeface="Nunito"/>
              </a:rPr>
              <a:t>We have some important points in the create structure, let’s see</a:t>
            </a:r>
            <a:endParaRPr b="1">
              <a:solidFill>
                <a:srgbClr val="FFFFFF"/>
              </a:solidFill>
              <a:latin typeface="Nunito"/>
              <a:ea typeface="Nunito"/>
              <a:cs typeface="Nunito"/>
              <a:sym typeface="Nunito"/>
            </a:endParaRPr>
          </a:p>
        </p:txBody>
      </p:sp>
      <p:sp>
        <p:nvSpPr>
          <p:cNvPr id="123" name="Google Shape;123;p19"/>
          <p:cNvSpPr/>
          <p:nvPr/>
        </p:nvSpPr>
        <p:spPr>
          <a:xfrm>
            <a:off x="285200" y="3395800"/>
            <a:ext cx="6290400" cy="625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lt1"/>
                </a:solidFill>
                <a:latin typeface="Nunito"/>
                <a:ea typeface="Nunito"/>
                <a:cs typeface="Nunito"/>
                <a:sym typeface="Nunito"/>
              </a:rPr>
              <a:t>The App folder will contains all files that we use to create our application</a:t>
            </a:r>
            <a:endParaRPr/>
          </a:p>
        </p:txBody>
      </p:sp>
      <p:pic>
        <p:nvPicPr>
          <p:cNvPr id="124" name="Google Shape;124;p19"/>
          <p:cNvPicPr preferRelativeResize="0"/>
          <p:nvPr/>
        </p:nvPicPr>
        <p:blipFill>
          <a:blip r:embed="rId3">
            <a:alphaModFix/>
          </a:blip>
          <a:stretch>
            <a:fillRect/>
          </a:stretch>
        </p:blipFill>
        <p:spPr>
          <a:xfrm>
            <a:off x="6915374" y="251650"/>
            <a:ext cx="1939575" cy="4640176"/>
          </a:xfrm>
          <a:prstGeom prst="rect">
            <a:avLst/>
          </a:prstGeom>
          <a:noFill/>
          <a:ln>
            <a:noFill/>
          </a:ln>
        </p:spPr>
      </p:pic>
      <p:sp>
        <p:nvSpPr>
          <p:cNvPr id="125" name="Google Shape;125;p19"/>
          <p:cNvSpPr/>
          <p:nvPr/>
        </p:nvSpPr>
        <p:spPr>
          <a:xfrm>
            <a:off x="285200" y="1747475"/>
            <a:ext cx="6290400" cy="3630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latin typeface="Nunito"/>
                <a:ea typeface="Nunito"/>
                <a:cs typeface="Nunito"/>
                <a:sym typeface="Nunito"/>
              </a:rPr>
              <a:t>angular.json file is the definition of our project</a:t>
            </a:r>
            <a:endParaRPr/>
          </a:p>
        </p:txBody>
      </p:sp>
      <p:sp>
        <p:nvSpPr>
          <p:cNvPr id="126" name="Google Shape;126;p19"/>
          <p:cNvSpPr/>
          <p:nvPr/>
        </p:nvSpPr>
        <p:spPr>
          <a:xfrm>
            <a:off x="311700" y="2304525"/>
            <a:ext cx="6290400" cy="3630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latin typeface="Nunito"/>
                <a:ea typeface="Nunito"/>
                <a:cs typeface="Nunito"/>
                <a:sym typeface="Nunito"/>
              </a:rPr>
              <a:t>On styles.css we can write css rules that will affect our whole application</a:t>
            </a:r>
            <a:endParaRPr/>
          </a:p>
        </p:txBody>
      </p:sp>
      <p:sp>
        <p:nvSpPr>
          <p:cNvPr id="127" name="Google Shape;127;p19"/>
          <p:cNvSpPr/>
          <p:nvPr/>
        </p:nvSpPr>
        <p:spPr>
          <a:xfrm>
            <a:off x="285200" y="2861575"/>
            <a:ext cx="6290400" cy="3630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latin typeface="Nunito"/>
                <a:ea typeface="Nunito"/>
                <a:cs typeface="Nunito"/>
                <a:sym typeface="Nunito"/>
              </a:rPr>
              <a:t>tsconfig.json has the information of how we transpile our app to js</a:t>
            </a:r>
            <a:endParaRPr/>
          </a:p>
        </p:txBody>
      </p:sp>
      <p:sp>
        <p:nvSpPr>
          <p:cNvPr id="128" name="Google Shape;128;p19"/>
          <p:cNvSpPr/>
          <p:nvPr/>
        </p:nvSpPr>
        <p:spPr>
          <a:xfrm>
            <a:off x="279800" y="4158625"/>
            <a:ext cx="6290400" cy="6252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lt1"/>
                </a:solidFill>
                <a:latin typeface="Nunito"/>
                <a:ea typeface="Nunito"/>
                <a:cs typeface="Nunito"/>
                <a:sym typeface="Nunito"/>
              </a:rPr>
              <a:t>app.module.ts is our initial module of application (we will see what is a module later).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p:nvPr/>
        </p:nvSpPr>
        <p:spPr>
          <a:xfrm>
            <a:off x="255325" y="1170125"/>
            <a:ext cx="8588700" cy="4107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a:t>
            </a:r>
            <a:r>
              <a:rPr b="1" lang="es" sz="2500">
                <a:solidFill>
                  <a:schemeClr val="lt1"/>
                </a:solidFill>
                <a:latin typeface="Nunito"/>
                <a:ea typeface="Nunito"/>
                <a:cs typeface="Nunito"/>
                <a:sym typeface="Nunito"/>
              </a:rPr>
              <a:t>: What is a Component?</a:t>
            </a:r>
            <a:endParaRPr b="1" sz="2500">
              <a:solidFill>
                <a:schemeClr val="lt1"/>
              </a:solidFill>
              <a:latin typeface="Nunito"/>
              <a:ea typeface="Nunito"/>
              <a:cs typeface="Nunito"/>
              <a:sym typeface="Nunito"/>
            </a:endParaRPr>
          </a:p>
        </p:txBody>
      </p:sp>
      <p:sp>
        <p:nvSpPr>
          <p:cNvPr id="135" name="Google Shape;135;p20"/>
          <p:cNvSpPr txBox="1"/>
          <p:nvPr>
            <p:ph idx="1" type="body"/>
          </p:nvPr>
        </p:nvSpPr>
        <p:spPr>
          <a:xfrm>
            <a:off x="235500" y="1152475"/>
            <a:ext cx="8456100" cy="45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They are every part that represents anything of our application.</a:t>
            </a:r>
            <a:endParaRPr sz="1600">
              <a:solidFill>
                <a:schemeClr val="lt1"/>
              </a:solidFill>
              <a:latin typeface="Nunito"/>
              <a:ea typeface="Nunito"/>
              <a:cs typeface="Nunito"/>
              <a:sym typeface="Nunito"/>
            </a:endParaRPr>
          </a:p>
        </p:txBody>
      </p:sp>
      <p:pic>
        <p:nvPicPr>
          <p:cNvPr id="136" name="Google Shape;136;p20"/>
          <p:cNvPicPr preferRelativeResize="0"/>
          <p:nvPr/>
        </p:nvPicPr>
        <p:blipFill>
          <a:blip r:embed="rId3">
            <a:alphaModFix/>
          </a:blip>
          <a:stretch>
            <a:fillRect/>
          </a:stretch>
        </p:blipFill>
        <p:spPr>
          <a:xfrm>
            <a:off x="1159850" y="1772100"/>
            <a:ext cx="6349938" cy="3229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p:nvPr/>
        </p:nvSpPr>
        <p:spPr>
          <a:xfrm>
            <a:off x="179125" y="1170125"/>
            <a:ext cx="8588700" cy="4107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s" sz="2500">
                <a:solidFill>
                  <a:schemeClr val="lt1"/>
                </a:solidFill>
                <a:latin typeface="Nunito"/>
                <a:ea typeface="Nunito"/>
                <a:cs typeface="Nunito"/>
                <a:sym typeface="Nunito"/>
              </a:rPr>
              <a:t>Components: What is a Component?</a:t>
            </a:r>
            <a:endParaRPr b="1" sz="2500">
              <a:solidFill>
                <a:schemeClr val="lt1"/>
              </a:solidFill>
              <a:latin typeface="Nunito"/>
              <a:ea typeface="Nunito"/>
              <a:cs typeface="Nunito"/>
              <a:sym typeface="Nunito"/>
            </a:endParaRPr>
          </a:p>
        </p:txBody>
      </p:sp>
      <p:sp>
        <p:nvSpPr>
          <p:cNvPr id="143" name="Google Shape;143;p21"/>
          <p:cNvSpPr txBox="1"/>
          <p:nvPr>
            <p:ph idx="1" type="body"/>
          </p:nvPr>
        </p:nvSpPr>
        <p:spPr>
          <a:xfrm>
            <a:off x="235500" y="1152475"/>
            <a:ext cx="8456100" cy="45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A Component is </a:t>
            </a:r>
            <a:r>
              <a:rPr lang="es" sz="1600">
                <a:solidFill>
                  <a:schemeClr val="lt1"/>
                </a:solidFill>
                <a:latin typeface="Nunito"/>
                <a:ea typeface="Nunito"/>
                <a:cs typeface="Nunito"/>
                <a:sym typeface="Nunito"/>
              </a:rPr>
              <a:t>a class with @component decorator, let’s see the component anatomy</a:t>
            </a:r>
            <a:r>
              <a:rPr lang="es" sz="1600">
                <a:solidFill>
                  <a:schemeClr val="lt1"/>
                </a:solidFill>
                <a:latin typeface="Nunito"/>
                <a:ea typeface="Nunito"/>
                <a:cs typeface="Nunito"/>
                <a:sym typeface="Nunito"/>
              </a:rPr>
              <a:t>.</a:t>
            </a:r>
            <a:endParaRPr sz="1600">
              <a:solidFill>
                <a:schemeClr val="lt1"/>
              </a:solidFill>
              <a:latin typeface="Nunito"/>
              <a:ea typeface="Nunito"/>
              <a:cs typeface="Nunito"/>
              <a:sym typeface="Nunito"/>
            </a:endParaRPr>
          </a:p>
        </p:txBody>
      </p:sp>
      <p:pic>
        <p:nvPicPr>
          <p:cNvPr id="144" name="Google Shape;144;p21"/>
          <p:cNvPicPr preferRelativeResize="0"/>
          <p:nvPr/>
        </p:nvPicPr>
        <p:blipFill>
          <a:blip r:embed="rId3">
            <a:alphaModFix/>
          </a:blip>
          <a:stretch>
            <a:fillRect/>
          </a:stretch>
        </p:blipFill>
        <p:spPr>
          <a:xfrm>
            <a:off x="5500725" y="1851700"/>
            <a:ext cx="3190875" cy="1743075"/>
          </a:xfrm>
          <a:prstGeom prst="rect">
            <a:avLst/>
          </a:prstGeom>
          <a:noFill/>
          <a:ln>
            <a:noFill/>
          </a:ln>
        </p:spPr>
      </p:pic>
      <p:sp>
        <p:nvSpPr>
          <p:cNvPr id="145" name="Google Shape;145;p21"/>
          <p:cNvSpPr/>
          <p:nvPr/>
        </p:nvSpPr>
        <p:spPr>
          <a:xfrm>
            <a:off x="311700" y="1881802"/>
            <a:ext cx="4989900" cy="8016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ph idx="1" type="body"/>
          </p:nvPr>
        </p:nvSpPr>
        <p:spPr>
          <a:xfrm>
            <a:off x="367800" y="1904675"/>
            <a:ext cx="4872300" cy="80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600">
                <a:solidFill>
                  <a:schemeClr val="lt1"/>
                </a:solidFill>
                <a:latin typeface="Nunito"/>
                <a:ea typeface="Nunito"/>
                <a:cs typeface="Nunito"/>
                <a:sym typeface="Nunito"/>
              </a:rPr>
              <a:t>In the decorator we pass some information to angular of what compose it.</a:t>
            </a:r>
            <a:endParaRPr sz="1600">
              <a:solidFill>
                <a:schemeClr val="lt1"/>
              </a:solidFill>
              <a:latin typeface="Nunito"/>
              <a:ea typeface="Nunito"/>
              <a:cs typeface="Nunito"/>
              <a:sym typeface="Nunito"/>
            </a:endParaRPr>
          </a:p>
        </p:txBody>
      </p:sp>
      <p:sp>
        <p:nvSpPr>
          <p:cNvPr id="147" name="Google Shape;147;p21"/>
          <p:cNvSpPr/>
          <p:nvPr/>
        </p:nvSpPr>
        <p:spPr>
          <a:xfrm>
            <a:off x="321750" y="2845300"/>
            <a:ext cx="4964400" cy="1743000"/>
          </a:xfrm>
          <a:prstGeom prst="roundRect">
            <a:avLst>
              <a:gd fmla="val 16667" name="adj"/>
            </a:avLst>
          </a:prstGeom>
          <a:solidFill>
            <a:srgbClr val="000000">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txBox="1"/>
          <p:nvPr>
            <p:ph idx="1" type="body"/>
          </p:nvPr>
        </p:nvSpPr>
        <p:spPr>
          <a:xfrm>
            <a:off x="421200" y="2863900"/>
            <a:ext cx="4818900" cy="17058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selector: how we use in other components.</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templateUrl: which html file we use with it.</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styleUrls: css file we use.</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template: If we just want to write template in the same component file.</a:t>
            </a:r>
            <a:endParaRPr sz="1600">
              <a:solidFill>
                <a:schemeClr val="lt1"/>
              </a:solidFill>
              <a:latin typeface="Nunito"/>
              <a:ea typeface="Nunito"/>
              <a:cs typeface="Nunito"/>
              <a:sym typeface="Nunito"/>
            </a:endParaRPr>
          </a:p>
          <a:p>
            <a:pPr indent="-330200" lvl="0" marL="457200" rtl="0" algn="l">
              <a:spcBef>
                <a:spcPts val="0"/>
              </a:spcBef>
              <a:spcAft>
                <a:spcPts val="0"/>
              </a:spcAft>
              <a:buClr>
                <a:schemeClr val="lt1"/>
              </a:buClr>
              <a:buSzPts val="1600"/>
              <a:buFont typeface="Nunito"/>
              <a:buChar char="●"/>
            </a:pPr>
            <a:r>
              <a:rPr lang="es" sz="1600">
                <a:solidFill>
                  <a:schemeClr val="lt1"/>
                </a:solidFill>
                <a:latin typeface="Nunito"/>
                <a:ea typeface="Nunito"/>
                <a:cs typeface="Nunito"/>
                <a:sym typeface="Nunito"/>
              </a:rPr>
              <a:t>styles:  css rules write directly in component.</a:t>
            </a:r>
            <a:endParaRPr sz="1600">
              <a:solidFill>
                <a:schemeClr val="lt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